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5"/>
  </p:notesMasterIdLst>
  <p:sldIdLst>
    <p:sldId id="256" r:id="rId2"/>
    <p:sldId id="257" r:id="rId3"/>
    <p:sldId id="258" r:id="rId4"/>
    <p:sldId id="283" r:id="rId5"/>
    <p:sldId id="259" r:id="rId6"/>
    <p:sldId id="273" r:id="rId7"/>
    <p:sldId id="282" r:id="rId8"/>
    <p:sldId id="266" r:id="rId9"/>
    <p:sldId id="275" r:id="rId10"/>
    <p:sldId id="268" r:id="rId11"/>
    <p:sldId id="276" r:id="rId12"/>
    <p:sldId id="267" r:id="rId13"/>
    <p:sldId id="277" r:id="rId14"/>
    <p:sldId id="260" r:id="rId15"/>
    <p:sldId id="269" r:id="rId16"/>
    <p:sldId id="278" r:id="rId17"/>
    <p:sldId id="280" r:id="rId18"/>
    <p:sldId id="279" r:id="rId19"/>
    <p:sldId id="262" r:id="rId20"/>
    <p:sldId id="263" r:id="rId21"/>
    <p:sldId id="264" r:id="rId22"/>
    <p:sldId id="271" r:id="rId23"/>
    <p:sldId id="265" r:id="rId2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51" autoAdjust="0"/>
  </p:normalViewPr>
  <p:slideViewPr>
    <p:cSldViewPr>
      <p:cViewPr varScale="1">
        <p:scale>
          <a:sx n="78" d="100"/>
          <a:sy n="78" d="100"/>
        </p:scale>
        <p:origin x="73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37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D57FC-5740-43AB-9785-5011E7C5E04E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7331CE-1ED0-4412-85AE-A7664551F87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8194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pályázatot</a:t>
            </a:r>
            <a:r>
              <a:rPr lang="hu-HU" baseline="0" dirty="0"/>
              <a:t> a HATÁRTALANUL MAGYAR NEMZETI …támogatja.</a:t>
            </a:r>
          </a:p>
          <a:p>
            <a:r>
              <a:rPr lang="hu-HU" baseline="0" dirty="0"/>
              <a:t>A pályázat célja: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3886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5DD21-516A-7D1A-4830-198E9A8D7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7A7EC958-BD99-24D9-70BB-FF03947690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A23D4E75-CD3F-0460-9E72-10CE8EF99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C3BCDCC-2B15-698B-1189-C567F28FC1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4739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A4D71-4B9B-4394-29C1-583F8F05F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C5987CA-E3C4-6823-AF13-E1B4E18B18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D4ED97E2-1E57-7922-26A2-0134B85A7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3B81BF4-CE09-EEB7-BBF6-0360BACFA3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4020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3077B-B843-DA8D-7051-C95C3D520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B082580A-0889-692C-0355-B01767BD8C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DBF2B365-7E1B-ECC4-EB8E-70275AAA2F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1DB8C35-32A5-6377-BBD0-CD750D7773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8680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723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Gyógyszerek: kérjük mellékelve a szedési utasítást!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9323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kirándulás fontosabb adatai: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1251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9893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875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2083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0104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071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4782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7331CE-1ED0-4412-85AE-A7664551F876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4854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ím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22" name="Alcím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20" name="Élőláb hely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  <p:sp>
        <p:nvSpPr>
          <p:cNvPr id="8" name="Ellipszis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zis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Téglalap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zis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zis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  <p:sp>
        <p:nvSpPr>
          <p:cNvPr id="6" name="Téglalap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hu-HU"/>
              <a:t>Kép beszúrásához kattintson az ikonra</a:t>
            </a:r>
            <a:endParaRPr kumimoji="0" lang="en-US" dirty="0"/>
          </a:p>
        </p:txBody>
      </p:sp>
      <p:sp>
        <p:nvSpPr>
          <p:cNvPr id="9" name="Folyamatábra: Feldolgozá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olyamatábra: Feldolgozá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ör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zis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Fánk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Cím hely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9" name="Szöveg hely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  <p:sp>
        <p:nvSpPr>
          <p:cNvPr id="24" name="Dátum hely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DF4919B-4047-4DB1-8B39-23A42AEBA556}" type="datetimeFigureOut">
              <a:rPr lang="hu-HU" smtClean="0"/>
              <a:t>2026. 06. 29.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hu-HU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450ADBC-3396-4FFB-9E58-A6AB70DCADD4}" type="slidenum">
              <a:rPr lang="hu-HU" smtClean="0"/>
              <a:t>‹#›</a:t>
            </a:fld>
            <a:endParaRPr lang="hu-HU"/>
          </a:p>
        </p:txBody>
      </p:sp>
      <p:sp>
        <p:nvSpPr>
          <p:cNvPr id="15" name="Téglalap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pull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367024" y="692696"/>
            <a:ext cx="7488832" cy="2520280"/>
          </a:xfrm>
        </p:spPr>
        <p:txBody>
          <a:bodyPr>
            <a:normAutofit/>
          </a:bodyPr>
          <a:lstStyle/>
          <a:p>
            <a:pPr algn="ctr"/>
            <a:r>
              <a:rPr lang="hu-HU" sz="3600" dirty="0">
                <a:latin typeface="Gill Sans MT" panose="020B0502020104020203" pitchFamily="34" charset="-18"/>
              </a:rPr>
              <a:t>Diákjaink kirándulása 4 napon keresztül Erdélyben</a:t>
            </a:r>
            <a:endParaRPr lang="hu-HU" sz="3600" b="1" dirty="0">
              <a:latin typeface="Gill Sans MT" panose="020B0502020104020203" pitchFamily="34" charset="-18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911040" y="3429000"/>
            <a:ext cx="6400800" cy="838944"/>
          </a:xfrm>
        </p:spPr>
        <p:txBody>
          <a:bodyPr/>
          <a:lstStyle/>
          <a:p>
            <a:pPr algn="ctr"/>
            <a:r>
              <a:rPr lang="hu-HU" dirty="0"/>
              <a:t>HAT-KP-1-2025/1-000662</a:t>
            </a:r>
            <a:endParaRPr lang="hu-HU" b="1" dirty="0">
              <a:solidFill>
                <a:schemeClr val="tx1"/>
              </a:solidFill>
              <a:latin typeface="Algerian" pitchFamily="8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9" t="10142" r="18326" b="10923"/>
          <a:stretch>
            <a:fillRect/>
          </a:stretch>
        </p:blipFill>
        <p:spPr bwMode="auto">
          <a:xfrm>
            <a:off x="5652119" y="4504544"/>
            <a:ext cx="1617737" cy="1510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DCC12965-160C-CD7F-F284-AF1E3E0B8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892" y="4510093"/>
            <a:ext cx="1881240" cy="1329410"/>
          </a:xfrm>
          <a:prstGeom prst="rect">
            <a:avLst/>
          </a:prstGeom>
        </p:spPr>
      </p:pic>
      <p:pic>
        <p:nvPicPr>
          <p:cNvPr id="6" name="Image 4" descr="határtalanul logó | Alföldi ASzC Kiss Ferenc Erdészeti Technikum">
            <a:extLst>
              <a:ext uri="{FF2B5EF4-FFF2-40B4-BE49-F238E27FC236}">
                <a16:creationId xmlns:a16="http://schemas.microsoft.com/office/drawing/2014/main" id="{23A995AF-63D8-4726-9431-4AF853C6075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89232" y="404664"/>
            <a:ext cx="6622608" cy="127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31735"/>
      </p:ext>
    </p:extLst>
  </p:cSld>
  <p:clrMapOvr>
    <a:masterClrMapping/>
  </p:clrMapOvr>
  <p:transition spd="slow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4">
            <a:extLst>
              <a:ext uri="{FF2B5EF4-FFF2-40B4-BE49-F238E27FC236}">
                <a16:creationId xmlns:a16="http://schemas.microsoft.com/office/drawing/2014/main" id="{037AFC86-CF2D-46BF-8B76-47B47FD97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716" y="1700808"/>
            <a:ext cx="7498080" cy="4800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400" dirty="0">
                <a:latin typeface="Gill Sans MT" panose="020B0502020104020203" pitchFamily="34" charset="-18"/>
                <a:cs typeface="Arial" panose="020B0604020202020204" pitchFamily="34" charset="0"/>
              </a:rPr>
              <a:t>Túra a Székelykőre </a:t>
            </a:r>
          </a:p>
          <a:p>
            <a:pPr>
              <a:buFont typeface="Wingdings" panose="05000000000000000000" pitchFamily="2" charset="2"/>
              <a:buChar char="Ø"/>
            </a:pPr>
            <a:endParaRPr lang="hu-HU" sz="2400" dirty="0">
              <a:latin typeface="Gill Sans MT" panose="020B0502020104020203" pitchFamily="34" charset="-18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>
                <a:latin typeface="Gill Sans MT" panose="020B0502020104020203" pitchFamily="34" charset="-18"/>
                <a:cs typeface="Arial" panose="020B0604020202020204" pitchFamily="34" charset="0"/>
              </a:rPr>
              <a:t>Torockói Néprajzi Múzeum</a:t>
            </a:r>
          </a:p>
          <a:p>
            <a:pPr marL="82296" indent="0">
              <a:buNone/>
            </a:pPr>
            <a:endParaRPr lang="hu-HU" sz="2400" dirty="0">
              <a:latin typeface="Gill Sans MT" panose="020B0502020104020203" pitchFamily="34" charset="-18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 err="1">
                <a:latin typeface="Gill Sans MT" panose="020B0502020104020203" pitchFamily="34" charset="-18"/>
                <a:cs typeface="Arial" panose="020B0604020202020204" pitchFamily="34" charset="0"/>
              </a:rPr>
              <a:t>Torockószentgyörgy</a:t>
            </a:r>
            <a:r>
              <a:rPr lang="hu-HU" sz="2400" dirty="0">
                <a:latin typeface="Gill Sans MT" panose="020B0502020104020203" pitchFamily="34" charset="-18"/>
                <a:cs typeface="Arial" panose="020B0604020202020204" pitchFamily="34" charset="0"/>
              </a:rPr>
              <a:t>:  </a:t>
            </a:r>
            <a:r>
              <a:rPr lang="hu-HU" sz="2400" dirty="0" err="1">
                <a:latin typeface="Gill Sans MT" panose="020B0502020104020203" pitchFamily="34" charset="-18"/>
                <a:cs typeface="Arial" panose="020B0604020202020204" pitchFamily="34" charset="0"/>
              </a:rPr>
              <a:t>Torockay</a:t>
            </a:r>
            <a:r>
              <a:rPr lang="hu-HU" sz="2400" dirty="0">
                <a:latin typeface="Gill Sans MT" panose="020B0502020104020203" pitchFamily="34" charset="-18"/>
                <a:cs typeface="Arial" panose="020B0604020202020204" pitchFamily="34" charset="0"/>
              </a:rPr>
              <a:t> vár maradványai</a:t>
            </a:r>
          </a:p>
          <a:p>
            <a:pPr marL="82296" lvl="0" indent="0">
              <a:lnSpc>
                <a:spcPct val="120000"/>
              </a:lnSpc>
              <a:spcBef>
                <a:spcPts val="0"/>
              </a:spcBef>
              <a:buClr>
                <a:srgbClr val="3891A7"/>
              </a:buClr>
              <a:buNone/>
              <a:defRPr/>
            </a:pPr>
            <a:endParaRPr lang="hu-HU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402336" lvl="1" indent="0">
              <a:buClr>
                <a:srgbClr val="3891A7"/>
              </a:buClr>
              <a:buNone/>
              <a:defRPr/>
            </a:pPr>
            <a:r>
              <a:rPr lang="hu-HU" sz="2400" dirty="0">
                <a:solidFill>
                  <a:prstClr val="black"/>
                </a:solidFill>
              </a:rPr>
              <a:t>Este meleg vacsora,  másnap hideg/meleg reggeli és ebédcsomag</a:t>
            </a:r>
            <a:endParaRPr lang="hu-HU" sz="24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hu-HU" sz="2400" dirty="0">
              <a:latin typeface="Gill Sans MT" panose="020B0502020104020203" pitchFamily="34" charset="-18"/>
              <a:cs typeface="Arial" panose="020B0604020202020204" pitchFamily="34" charset="0"/>
            </a:endParaRPr>
          </a:p>
          <a:p>
            <a:pPr marL="82296" indent="0">
              <a:buNone/>
            </a:pPr>
            <a:endParaRPr lang="hu-HU" spc="-20" dirty="0">
              <a:solidFill>
                <a:srgbClr val="333333"/>
              </a:solidFill>
              <a:latin typeface="Gill Sans MT" panose="020B0502020104020203" pitchFamily="34" charset="-18"/>
              <a:ea typeface="Lucida Sans Unicode" panose="020B0602030504020204" pitchFamily="34" charset="0"/>
            </a:endParaRPr>
          </a:p>
        </p:txBody>
      </p:sp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498080" cy="888651"/>
          </a:xfrm>
        </p:spPr>
        <p:txBody>
          <a:bodyPr>
            <a:normAutofit/>
          </a:bodyPr>
          <a:lstStyle/>
          <a:p>
            <a:pPr algn="ctr"/>
            <a:r>
              <a:rPr lang="hu-HU" sz="3600" dirty="0"/>
              <a:t>Programterv  -  3. nap</a:t>
            </a:r>
          </a:p>
        </p:txBody>
      </p:sp>
    </p:spTree>
    <p:extLst>
      <p:ext uri="{BB962C8B-B14F-4D97-AF65-F5344CB8AC3E}">
        <p14:creationId xmlns:p14="http://schemas.microsoft.com/office/powerpoint/2010/main" val="1990226858"/>
      </p:ext>
    </p:extLst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dirty="0"/>
              <a:t>Székelykő, </a:t>
            </a:r>
            <a:r>
              <a:rPr lang="hu-HU" sz="3600" dirty="0" err="1"/>
              <a:t>Torockószentgyörgy</a:t>
            </a:r>
            <a:endParaRPr lang="hu-HU" sz="36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6C55608-34A9-219E-869B-F159DD04F3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76"/>
          <a:stretch>
            <a:fillRect/>
          </a:stretch>
        </p:blipFill>
        <p:spPr>
          <a:xfrm>
            <a:off x="5203993" y="3645024"/>
            <a:ext cx="3762735" cy="2520280"/>
          </a:xfrm>
          <a:prstGeom prst="rect">
            <a:avLst/>
          </a:prstGeom>
        </p:spPr>
      </p:pic>
      <p:pic>
        <p:nvPicPr>
          <p:cNvPr id="1026" name="Picture 2" descr="Torockó székelykő">
            <a:extLst>
              <a:ext uri="{FF2B5EF4-FFF2-40B4-BE49-F238E27FC236}">
                <a16:creationId xmlns:a16="http://schemas.microsoft.com/office/drawing/2014/main" id="{42DA2B43-12D1-4476-ED08-57A37E18C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608" y="1417320"/>
            <a:ext cx="380419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126115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1293315"/>
            <a:ext cx="7704856" cy="536145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hu-HU" sz="2400" dirty="0">
                <a:cs typeface="Arial" panose="020B0604020202020204" pitchFamily="34" charset="0"/>
              </a:rPr>
              <a:t>Nagyenyed: Bethlen Gábor kollégium, vártemplom, 1848-as emlékmű 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hu-HU" sz="2400" dirty="0">
                <a:cs typeface="Arial" panose="020B0604020202020204" pitchFamily="34" charset="0"/>
              </a:rPr>
              <a:t>Gyulafehérvár: székesegyház, vár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hu-HU" sz="2400" dirty="0">
                <a:cs typeface="Arial" panose="020B0604020202020204" pitchFamily="34" charset="0"/>
              </a:rPr>
              <a:t>Vajdahunyad: Hunyadi vár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hu-HU" sz="2400" dirty="0">
                <a:cs typeface="Arial" panose="020B0604020202020204" pitchFamily="34" charset="0"/>
              </a:rPr>
              <a:t>Déva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hu-HU" sz="2400" dirty="0">
                <a:cs typeface="Arial" panose="020B0604020202020204" pitchFamily="34" charset="0"/>
              </a:rPr>
              <a:t>Arad: vértanúk emlékműve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hu-HU" sz="2400" dirty="0">
                <a:cs typeface="Arial" panose="020B0604020202020204" pitchFamily="34" charset="0"/>
              </a:rPr>
              <a:t>Hazautazás, hazaérkezés az esti órákban</a:t>
            </a:r>
          </a:p>
          <a:p>
            <a:pPr marL="82296" indent="0">
              <a:buNone/>
            </a:pPr>
            <a:endParaRPr lang="hu-HU" sz="2400" spc="-20" dirty="0">
              <a:solidFill>
                <a:srgbClr val="333333"/>
              </a:solidFill>
              <a:latin typeface="Gill Sans MT" panose="020B0502020104020203" pitchFamily="34" charset="-18"/>
            </a:endParaRPr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98080" cy="888651"/>
          </a:xfrm>
        </p:spPr>
        <p:txBody>
          <a:bodyPr>
            <a:normAutofit/>
          </a:bodyPr>
          <a:lstStyle/>
          <a:p>
            <a:pPr algn="ctr"/>
            <a:r>
              <a:rPr lang="hu-HU" sz="3600" dirty="0"/>
              <a:t>Programterv  -  4. nap</a:t>
            </a:r>
          </a:p>
        </p:txBody>
      </p:sp>
    </p:spTree>
    <p:extLst>
      <p:ext uri="{BB962C8B-B14F-4D97-AF65-F5344CB8AC3E}">
        <p14:creationId xmlns:p14="http://schemas.microsoft.com/office/powerpoint/2010/main" val="1899538145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Vajdahunyad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5AC4ED3-E67E-D317-1841-0FD0348C8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795" y="1417320"/>
            <a:ext cx="7205661" cy="445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97787"/>
      </p:ext>
    </p:extLst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98080" cy="888651"/>
          </a:xfrm>
        </p:spPr>
        <p:txBody>
          <a:bodyPr>
            <a:normAutofit/>
          </a:bodyPr>
          <a:lstStyle/>
          <a:p>
            <a:pPr algn="ctr"/>
            <a:r>
              <a:rPr lang="hu-HU" sz="3600" dirty="0"/>
              <a:t>Pályázati feltételek – Előkészítő óra</a:t>
            </a: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1030484" y="1772815"/>
            <a:ext cx="8100392" cy="445402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dirty="0"/>
              <a:t>Gyűjtőmunka, plakátkészítés, kiselőadás.</a:t>
            </a:r>
          </a:p>
          <a:p>
            <a:pPr marL="82296" indent="0">
              <a:spcBef>
                <a:spcPts val="0"/>
              </a:spcBef>
              <a:buNone/>
            </a:pPr>
            <a:endParaRPr lang="hu-HU" sz="24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dirty="0"/>
              <a:t>Barangoló okosdoboz segítségével interaktív feladatokat oldunk meg.</a:t>
            </a:r>
          </a:p>
          <a:p>
            <a:pPr marL="82296" indent="0">
              <a:spcBef>
                <a:spcPts val="0"/>
              </a:spcBef>
              <a:buNone/>
            </a:pPr>
            <a:endParaRPr lang="hu-HU" sz="2600" dirty="0"/>
          </a:p>
        </p:txBody>
      </p:sp>
    </p:spTree>
    <p:extLst>
      <p:ext uri="{BB962C8B-B14F-4D97-AF65-F5344CB8AC3E}">
        <p14:creationId xmlns:p14="http://schemas.microsoft.com/office/powerpoint/2010/main" val="810466843"/>
      </p:ext>
    </p:extLst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1600" y="900137"/>
            <a:ext cx="7956376" cy="557748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A témanap Erdély történetével, az ott élők kultúrájával, magyar vonatkozású tárgyi és művészeti emlékeivel kapcsolatos.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Felső </a:t>
            </a:r>
            <a:r>
              <a:rPr lang="hu-HU" sz="2400" dirty="0" err="1"/>
              <a:t>tagozatosok</a:t>
            </a:r>
            <a:r>
              <a:rPr lang="hu-HU" sz="2400" dirty="0"/>
              <a:t> számára szervezzük meg úgy, hogy minden tanórán, tantárgytól függetlenül, a Kárpát-medencében élő magyarok történelmével, művészetével, mondavilágával kapcsolatos témákat dolgozunk fel.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A napot a Nemzeti Összetartozás napja községi megemlékező műsor zárja, ahol diákjaink adják a műsort és nézőként is részt vesznek rajta.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Diákjaink tájékozottságának, hazaszeretetének elmélyülését eredményezi az így lebonyolított témanap. </a:t>
            </a:r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331640" y="260649"/>
            <a:ext cx="749808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dirty="0"/>
              <a:t>Pályázati feltételek – Témanap - 2026.06.04.</a:t>
            </a:r>
          </a:p>
        </p:txBody>
      </p:sp>
    </p:spTree>
    <p:extLst>
      <p:ext uri="{BB962C8B-B14F-4D97-AF65-F5344CB8AC3E}">
        <p14:creationId xmlns:p14="http://schemas.microsoft.com/office/powerpoint/2010/main" val="2356436506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23590-009B-6963-94BC-29620C007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9F7A682E-4EE5-2EF0-F044-A8D6F9812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260648"/>
            <a:ext cx="7498080" cy="888651"/>
          </a:xfrm>
        </p:spPr>
        <p:txBody>
          <a:bodyPr>
            <a:normAutofit/>
          </a:bodyPr>
          <a:lstStyle/>
          <a:p>
            <a:pPr algn="ctr"/>
            <a:r>
              <a:rPr lang="hu-HU" sz="3600" dirty="0"/>
              <a:t>Pályázati feltételek – Utazás alatt</a:t>
            </a: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FA6B30A1-964C-C87D-2920-E312271F4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484" y="1149299"/>
            <a:ext cx="8100392" cy="50775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dirty="0"/>
              <a:t>A Bakancslistán, vagy a Rákóczi nyomában, vagy a Határtalanul! Barangoló digitális tartalomtárban, vagy a</a:t>
            </a:r>
          </a:p>
          <a:p>
            <a:pPr marL="82296" indent="0">
              <a:spcBef>
                <a:spcPts val="0"/>
              </a:spcBef>
              <a:buNone/>
            </a:pPr>
            <a:r>
              <a:rPr lang="hu-HU" sz="2400" dirty="0"/>
              <a:t>   https://hatartalanul.net/otletek-tippek/ honlapon    </a:t>
            </a:r>
          </a:p>
          <a:p>
            <a:pPr marL="82296" indent="0">
              <a:spcBef>
                <a:spcPts val="0"/>
              </a:spcBef>
              <a:buNone/>
            </a:pPr>
            <a:r>
              <a:rPr lang="hu-HU" sz="2400" dirty="0"/>
              <a:t>   megtalálható külhoni helyszín meglátogatása. </a:t>
            </a:r>
          </a:p>
          <a:p>
            <a:pPr marL="82296" indent="0">
              <a:spcBef>
                <a:spcPts val="0"/>
              </a:spcBef>
              <a:buNone/>
            </a:pPr>
            <a:r>
              <a:rPr lang="hu-HU" sz="2400" dirty="0"/>
              <a:t>   (pl.: Nagykároly, Kolozsvár, Torockó, Nagyenyed,  </a:t>
            </a:r>
          </a:p>
          <a:p>
            <a:pPr marL="82296" indent="0">
              <a:spcBef>
                <a:spcPts val="0"/>
              </a:spcBef>
              <a:buNone/>
            </a:pPr>
            <a:r>
              <a:rPr lang="hu-HU" sz="2400" dirty="0"/>
              <a:t>   Gyulafehérvár)</a:t>
            </a:r>
          </a:p>
          <a:p>
            <a:pPr marL="82296" indent="0">
              <a:spcBef>
                <a:spcPts val="0"/>
              </a:spcBef>
              <a:buNone/>
            </a:pPr>
            <a:endParaRPr lang="hu-HU" sz="24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dirty="0"/>
              <a:t>Helyi termelő meglátogatása, vagy ismert helyi személy meglátogatása.</a:t>
            </a:r>
          </a:p>
          <a:p>
            <a:pPr marL="82296" indent="0">
              <a:spcBef>
                <a:spcPts val="0"/>
              </a:spcBef>
              <a:buNone/>
            </a:pPr>
            <a:r>
              <a:rPr lang="hu-HU" sz="2400" dirty="0"/>
              <a:t>   Terveink szerint találkozunk Szabó Anitával Kolozsvár </a:t>
            </a:r>
          </a:p>
          <a:p>
            <a:pPr marL="82296" indent="0">
              <a:spcBef>
                <a:spcPts val="0"/>
              </a:spcBef>
              <a:buNone/>
            </a:pPr>
            <a:r>
              <a:rPr lang="hu-HU" sz="2400" dirty="0"/>
              <a:t>   környékén, aki cukrászként megmutatja, hogy miért a </a:t>
            </a:r>
          </a:p>
          <a:p>
            <a:pPr marL="82296" indent="0">
              <a:spcBef>
                <a:spcPts val="0"/>
              </a:spcBef>
              <a:buNone/>
            </a:pPr>
            <a:r>
              <a:rPr lang="hu-HU" sz="2400" dirty="0"/>
              <a:t>   természet adta méz a legédesebb fűszer. </a:t>
            </a:r>
          </a:p>
        </p:txBody>
      </p:sp>
    </p:spTree>
    <p:extLst>
      <p:ext uri="{BB962C8B-B14F-4D97-AF65-F5344CB8AC3E}">
        <p14:creationId xmlns:p14="http://schemas.microsoft.com/office/powerpoint/2010/main" val="1296439213"/>
      </p:ext>
    </p:extLst>
  </p:cSld>
  <p:clrMapOvr>
    <a:masterClrMapping/>
  </p:clrMapOvr>
  <p:transition spd="slow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8F5A9-6023-F4EF-3939-0AAAE1252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08C0F19E-BF9F-AD76-5B3A-A045CADFE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625" y="620688"/>
            <a:ext cx="7498080" cy="133297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dirty="0"/>
              <a:t>Pályázati feltételek – Utazás alatt - </a:t>
            </a:r>
            <a:br>
              <a:rPr lang="hu-HU" sz="3600" dirty="0"/>
            </a:br>
            <a:r>
              <a:rPr lang="hu-HU" sz="3600" dirty="0"/>
              <a:t>Külhoni csoporttal tervezett közös program vállalása</a:t>
            </a: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DFAF1A60-DEF5-D726-303A-2265EE3B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0469" y="1593625"/>
            <a:ext cx="8100392" cy="423800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hu-HU" sz="2400" dirty="0"/>
          </a:p>
          <a:p>
            <a:pPr>
              <a:buFont typeface="Wingdings" panose="05000000000000000000" pitchFamily="2" charset="2"/>
              <a:buChar char="Ø"/>
            </a:pPr>
            <a:endParaRPr lang="hu-H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Torockó, Sebes Pál Általános Iskola</a:t>
            </a:r>
          </a:p>
          <a:p>
            <a:pPr marL="82296" indent="0">
              <a:buNone/>
            </a:pPr>
            <a:r>
              <a:rPr lang="hu-HU" sz="2400" dirty="0"/>
              <a:t>    A partneriskolával közös programon veszünk részt, ahol  </a:t>
            </a:r>
          </a:p>
          <a:p>
            <a:pPr marL="82296" indent="0">
              <a:buNone/>
            </a:pPr>
            <a:r>
              <a:rPr lang="hu-HU" sz="2400" dirty="0"/>
              <a:t>    összemérjük tudásunkat különböző feladatokkal.</a:t>
            </a:r>
          </a:p>
        </p:txBody>
      </p:sp>
    </p:spTree>
    <p:extLst>
      <p:ext uri="{BB962C8B-B14F-4D97-AF65-F5344CB8AC3E}">
        <p14:creationId xmlns:p14="http://schemas.microsoft.com/office/powerpoint/2010/main" val="4119150891"/>
      </p:ext>
    </p:extLst>
  </p:cSld>
  <p:clrMapOvr>
    <a:masterClrMapping/>
  </p:clrMapOvr>
  <p:transition spd="slow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BBAC6-BF4D-6902-DAF0-F9061103D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9499DA41-229A-7F41-73AF-86A35FB3A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260648"/>
            <a:ext cx="7498080" cy="888651"/>
          </a:xfrm>
        </p:spPr>
        <p:txBody>
          <a:bodyPr>
            <a:normAutofit/>
          </a:bodyPr>
          <a:lstStyle/>
          <a:p>
            <a:pPr algn="ctr"/>
            <a:r>
              <a:rPr lang="hu-HU" sz="3600" dirty="0"/>
              <a:t>Pályázati feltételek – Értékelő óra</a:t>
            </a: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496D0B6E-95F1-264E-7521-0966DDCD3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484" y="1149299"/>
            <a:ext cx="8100392" cy="507754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dirty="0"/>
              <a:t>Tabló a fotókból, videó, kiselőadások, egyéni beszámolók.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dirty="0"/>
              <a:t>Cikk a honlapra, újságba.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dirty="0">
                <a:solidFill>
                  <a:schemeClr val="tx2">
                    <a:lumMod val="50000"/>
                  </a:schemeClr>
                </a:solidFill>
              </a:rPr>
              <a:t>Szülői értekezlet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dirty="0"/>
              <a:t>Kivetítéssel élménybeszámoló megtartása a leendő 7. osztályosoknak.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dirty="0"/>
              <a:t>Feltett kérdésekre válaszadás, a látottak összegzése.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dirty="0"/>
              <a:t>Tapasztalatok átadása,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dirty="0"/>
              <a:t>A határon túli diákok helyzetének összevetése a magyarországi diákok helyzetével.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hu-HU" sz="2600" dirty="0"/>
          </a:p>
        </p:txBody>
      </p:sp>
    </p:spTree>
    <p:extLst>
      <p:ext uri="{BB962C8B-B14F-4D97-AF65-F5344CB8AC3E}">
        <p14:creationId xmlns:p14="http://schemas.microsoft.com/office/powerpoint/2010/main" val="1707686866"/>
      </p:ext>
    </p:extLst>
  </p:cSld>
  <p:clrMapOvr>
    <a:masterClrMapping/>
  </p:clrMapOvr>
  <p:transition spd="slow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11616" y="229236"/>
            <a:ext cx="7498080" cy="679484"/>
          </a:xfrm>
        </p:spPr>
        <p:txBody>
          <a:bodyPr>
            <a:normAutofit/>
          </a:bodyPr>
          <a:lstStyle/>
          <a:p>
            <a:pPr algn="ctr"/>
            <a:r>
              <a:rPr lang="hu-HU" sz="3600" dirty="0"/>
              <a:t>Kiránduláshoz szükséges dolgok I.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84193" y="934961"/>
            <a:ext cx="7746064" cy="52971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400" b="1" dirty="0"/>
              <a:t>Önerő: 10.000 Ft/fő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2400" dirty="0"/>
              <a:t>belépők, programok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2400" dirty="0"/>
              <a:t>váratlan kiadások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Lemondás esetén, amennyiben nem egészségügyi ok miatt történik, az önrész nem kerül visszafizetésre.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b="1" dirty="0"/>
              <a:t>Érvényes személyi igazolvány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2400" dirty="0"/>
              <a:t>Ami nem jár le augusztus végéig.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b="1" dirty="0"/>
              <a:t>Európai Egészségbiztosítási Kártya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2400" dirty="0"/>
              <a:t>A magyar egészségbiztosítás terhére vehetünk igénybe – orvosilag szükséges – egészségügyi szolgáltatásokat.</a:t>
            </a:r>
          </a:p>
          <a:p>
            <a:endParaRPr lang="hu-HU" sz="2000" b="1" dirty="0"/>
          </a:p>
        </p:txBody>
      </p:sp>
    </p:spTree>
    <p:extLst>
      <p:ext uri="{BB962C8B-B14F-4D97-AF65-F5344CB8AC3E}">
        <p14:creationId xmlns:p14="http://schemas.microsoft.com/office/powerpoint/2010/main" val="3458454299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5576" y="74298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hu-HU" sz="3600" dirty="0">
                <a:latin typeface="Gill Sans MT" panose="020B0502020104020203" pitchFamily="34" charset="-18"/>
              </a:rPr>
              <a:t>Cél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60120" y="2420888"/>
            <a:ext cx="8183880" cy="3240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400" dirty="0">
                <a:cs typeface="Times New Roman" pitchFamily="18" charset="0"/>
              </a:rPr>
              <a:t>Nemzettudat formálása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>
                <a:cs typeface="Times New Roman" pitchFamily="18" charset="0"/>
              </a:rPr>
              <a:t>Hazaszeretet elmélyülése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>
                <a:cs typeface="Times New Roman" pitchFamily="18" charset="0"/>
              </a:rPr>
              <a:t>Határon túl élő magyarság életének megismerése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>
                <a:cs typeface="Times New Roman" pitchFamily="18" charset="0"/>
              </a:rPr>
              <a:t>Magyarság összetartozás- érzésének erősítése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>
                <a:cs typeface="Times New Roman" pitchFamily="18" charset="0"/>
              </a:rPr>
              <a:t>Élményszerzés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>
                <a:cs typeface="Times New Roman" pitchFamily="18" charset="0"/>
              </a:rPr>
              <a:t>A tapasztalatok átadása és beépítése a tanulási folyamatba</a:t>
            </a:r>
          </a:p>
          <a:p>
            <a:endParaRPr lang="hu-H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354" y="260648"/>
            <a:ext cx="1676580" cy="1533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894376"/>
      </p:ext>
    </p:extLst>
  </p:cSld>
  <p:clrMapOvr>
    <a:masterClrMapping/>
  </p:clrMapOvr>
  <p:transition spd="slow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56066" y="836712"/>
            <a:ext cx="7992888" cy="558761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hu-HU" sz="2400" dirty="0"/>
              <a:t>A Kártya a kormányhivatalnál személyesen, vagy meghatalmazott útján - kiskorúak esetén a törvényes képviselő közreműködésével - továbbá postai úton, valamint ügyfélkapun keresztül írásban igényelhető. Amennyiben az ügyfél írásban igényli a Kártyát, a kormányhivatal postán küldi meg azt a kérelmezőnek; a Kártya átvételét a kérelmező a tértivevényen aláírásával igazolja.</a:t>
            </a:r>
          </a:p>
          <a:p>
            <a:pPr>
              <a:spcBef>
                <a:spcPts val="0"/>
              </a:spcBef>
            </a:pPr>
            <a:r>
              <a:rPr lang="hu-HU" sz="2400" dirty="0"/>
              <a:t>Az igényeléshez szükséges nyomtatvány: Igénylőlap Európai Egészségbiztosítási Kártyához. </a:t>
            </a:r>
          </a:p>
          <a:p>
            <a:pPr>
              <a:spcBef>
                <a:spcPts val="0"/>
              </a:spcBef>
            </a:pPr>
            <a:r>
              <a:rPr lang="hu-HU" sz="2400" dirty="0"/>
              <a:t>A Kártya kiadásához szükséges igazolások:  Személyazonosságot igazoló okmány, (útlevél, személyigazolvány, – új személyi igazolvány esetén lakcímkártya is),  TAJ számot igazoló okmány.</a:t>
            </a:r>
          </a:p>
          <a:p>
            <a:endParaRPr lang="hu-HU" sz="2400" dirty="0"/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316106" y="7077"/>
            <a:ext cx="7632848" cy="943534"/>
          </a:xfrm>
        </p:spPr>
        <p:txBody>
          <a:bodyPr>
            <a:normAutofit/>
          </a:bodyPr>
          <a:lstStyle/>
          <a:p>
            <a:pPr algn="ctr"/>
            <a:r>
              <a:rPr lang="hu-HU" sz="3600" dirty="0"/>
              <a:t>Kiránduláshoz szükséges dolgok II.</a:t>
            </a:r>
          </a:p>
        </p:txBody>
      </p:sp>
    </p:spTree>
    <p:extLst>
      <p:ext uri="{BB962C8B-B14F-4D97-AF65-F5344CB8AC3E}">
        <p14:creationId xmlns:p14="http://schemas.microsoft.com/office/powerpoint/2010/main" val="104642356"/>
      </p:ext>
    </p:extLst>
  </p:cSld>
  <p:clrMapOvr>
    <a:masterClrMapping/>
  </p:clrMapOvr>
  <p:transition spd="slow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48440"/>
            <a:ext cx="3733923" cy="2358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876" y="1138227"/>
            <a:ext cx="3914800" cy="2472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DB59010-11BA-4F6E-8B64-E5DFCB34E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-4773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hu-HU" sz="3600" dirty="0"/>
              <a:t>KÉK kártya minta</a:t>
            </a:r>
          </a:p>
        </p:txBody>
      </p:sp>
    </p:spTree>
    <p:extLst>
      <p:ext uri="{BB962C8B-B14F-4D97-AF65-F5344CB8AC3E}">
        <p14:creationId xmlns:p14="http://schemas.microsoft.com/office/powerpoint/2010/main" val="3302500735"/>
      </p:ext>
    </p:extLst>
  </p:cSld>
  <p:clrMapOvr>
    <a:masterClrMapping/>
  </p:clrMapOvr>
  <p:transition spd="slow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89DAAD-646C-433B-8569-73F66CA9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0"/>
            <a:ext cx="6840760" cy="1143000"/>
          </a:xfrm>
        </p:spPr>
        <p:txBody>
          <a:bodyPr>
            <a:noAutofit/>
          </a:bodyPr>
          <a:lstStyle/>
          <a:p>
            <a:r>
              <a:rPr lang="hu-HU" sz="3600" dirty="0"/>
              <a:t>Kiránduláshoz szükséges dolgok III.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DA6ACE9-F2EC-48A3-86D6-189CC04B8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996" y="1268760"/>
            <a:ext cx="7498080" cy="4800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b="1" dirty="0"/>
              <a:t>Szülői jelenléti ív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hu-HU" sz="2400" b="1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2400" b="1" dirty="0"/>
              <a:t>Szülői beleegyező nyilatkozat 2.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hu-HU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hu-HU" sz="2400" b="1" dirty="0"/>
              <a:t>Egészségügyi nyilatkozat</a:t>
            </a:r>
          </a:p>
          <a:p>
            <a:pPr marL="82296" indent="0">
              <a:buNone/>
            </a:pPr>
            <a:endParaRPr lang="hu-HU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hu-HU" sz="2400" b="1" dirty="0"/>
              <a:t>Gyámi nyilatkozat, engedély </a:t>
            </a:r>
            <a:r>
              <a:rPr lang="hu-HU" sz="2400" dirty="0"/>
              <a:t>stb.</a:t>
            </a:r>
          </a:p>
          <a:p>
            <a:pPr>
              <a:buFont typeface="Wingdings" panose="05000000000000000000" pitchFamily="2" charset="2"/>
              <a:buChar char="Ø"/>
            </a:pPr>
            <a:endParaRPr lang="hu-H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hu-HU" sz="2400" b="1" dirty="0"/>
              <a:t>Szükséges dolgok jegyzéke</a:t>
            </a:r>
          </a:p>
          <a:p>
            <a:pPr>
              <a:buFont typeface="Wingdings" panose="05000000000000000000" pitchFamily="2" charset="2"/>
              <a:buChar char="Ø"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353501346"/>
      </p:ext>
    </p:extLst>
  </p:cSld>
  <p:clrMapOvr>
    <a:masterClrMapping/>
  </p:clrMapOvr>
  <p:transition spd="slow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94338" y="51302"/>
            <a:ext cx="7200800" cy="778098"/>
          </a:xfrm>
        </p:spPr>
        <p:txBody>
          <a:bodyPr>
            <a:normAutofit/>
          </a:bodyPr>
          <a:lstStyle/>
          <a:p>
            <a:pPr algn="ctr"/>
            <a:r>
              <a:rPr lang="hu-HU" sz="3600" dirty="0"/>
              <a:t>Fontos információk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454" y="816589"/>
            <a:ext cx="8068546" cy="5688631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Pénzváltás /Román lej/ (Legyen náluk egy kevés forint is)!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Vásárlás: szúróeszközöket, alkoholt stb. nem engedünk vásárolni!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Mindenki a saját értékeiért felel!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Az iskolai Házirend, a buszos cég és a szállás házirendje érvényes a kirándulás ideje alatt!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Tanulmányi kirándulás = Jutalom</a:t>
            </a:r>
          </a:p>
          <a:p>
            <a:pPr marL="82296" indent="0">
              <a:buNone/>
            </a:pPr>
            <a:r>
              <a:rPr lang="hu-HU" sz="2400" dirty="0"/>
              <a:t>    Nem jöhet a tanuló: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2400" dirty="0"/>
              <a:t>Igazgatói vagy több osztályfőnöki figyelmeztetés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2400" dirty="0"/>
              <a:t>igazolatlan óra, április- májusban bukásra állás esetén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600" dirty="0">
                <a:solidFill>
                  <a:schemeClr val="tx2">
                    <a:lumMod val="50000"/>
                  </a:schemeClr>
                </a:solidFill>
              </a:rPr>
              <a:t>Mobiltelefon használata: napközben csak a látnivalók fotózása, este nem zavarhatja üzenetküldéssel, hangos zenehallgatással társait! Ellenkező esetben a telefon arra az éjszakára elvételre kerül! Társairól azok engedélye nélkül nem készíthet és oszthat </a:t>
            </a:r>
            <a:r>
              <a:rPr lang="hu-HU" sz="2600">
                <a:solidFill>
                  <a:schemeClr val="tx2">
                    <a:lumMod val="50000"/>
                  </a:schemeClr>
                </a:solidFill>
              </a:rPr>
              <a:t>meg fotót!</a:t>
            </a:r>
            <a:endParaRPr lang="hu-HU" sz="2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326767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>
            <a:normAutofit/>
          </a:bodyPr>
          <a:lstStyle/>
          <a:p>
            <a:pPr algn="ctr"/>
            <a:r>
              <a:rPr lang="hu-HU" sz="3200" dirty="0">
                <a:latin typeface="Gill Sans MT" panose="020B0502020104020203" pitchFamily="34" charset="-18"/>
              </a:rPr>
              <a:t>Időpont, költségek, résztvevők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1042701"/>
            <a:ext cx="7890080" cy="541511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2026. június 08 - 2026. június 11.  (4 nap 3 éjszaka)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Elnyert támogatás összesen: </a:t>
            </a:r>
            <a:r>
              <a:rPr lang="hu-HU" sz="2400" b="1" dirty="0"/>
              <a:t> </a:t>
            </a:r>
            <a:r>
              <a:rPr lang="hu-HU" sz="2400" dirty="0"/>
              <a:t>5.151.592 Ft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400" dirty="0"/>
              <a:t>Költségek részletezve: </a:t>
            </a:r>
          </a:p>
          <a:p>
            <a:pPr marL="1476439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utazási költség </a:t>
            </a:r>
          </a:p>
          <a:p>
            <a:pPr marL="1476439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szállásköltség </a:t>
            </a:r>
          </a:p>
          <a:p>
            <a:pPr marL="1476439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étkezési szolgáltatások</a:t>
            </a:r>
          </a:p>
          <a:p>
            <a:pPr marL="1476439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baleset, poggyász-és felelősségbiztosítás</a:t>
            </a:r>
          </a:p>
          <a:p>
            <a:pPr marL="1476439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programhoz kapcsolódó egyéb szolgáltatások</a:t>
            </a:r>
          </a:p>
          <a:p>
            <a:pPr marL="1476439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belépődíj</a:t>
            </a:r>
          </a:p>
          <a:p>
            <a:pPr marL="1476439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400" dirty="0"/>
              <a:t>idegenvezetői díj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hu-HU" sz="2400" dirty="0"/>
              <a:t>Résztvevők száma: 35 tanuló, 4 kísérő pedagógus      (Szőke Éva, Tallóné Farkas Krisztina, Besszer Péter, </a:t>
            </a:r>
            <a:r>
              <a:rPr lang="hu-HU" sz="2400" dirty="0" err="1"/>
              <a:t>Besnyi</a:t>
            </a:r>
            <a:r>
              <a:rPr lang="hu-HU" sz="2400" dirty="0"/>
              <a:t> József)</a:t>
            </a:r>
          </a:p>
        </p:txBody>
      </p:sp>
    </p:spTree>
    <p:extLst>
      <p:ext uri="{BB962C8B-B14F-4D97-AF65-F5344CB8AC3E}">
        <p14:creationId xmlns:p14="http://schemas.microsoft.com/office/powerpoint/2010/main" val="2642289470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9C3619-DA0F-DED4-648B-65CFF86C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Idegenvezető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72A46C2-4DA8-0DBE-2124-3DB895BBB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400" dirty="0" err="1"/>
              <a:t>Tiponucz</a:t>
            </a:r>
            <a:r>
              <a:rPr lang="hu-HU" sz="2400" dirty="0"/>
              <a:t> Tibor</a:t>
            </a:r>
          </a:p>
          <a:p>
            <a:pPr marL="82296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19368259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71892" y="116632"/>
            <a:ext cx="7498080" cy="940966"/>
          </a:xfrm>
        </p:spPr>
        <p:txBody>
          <a:bodyPr>
            <a:normAutofit/>
          </a:bodyPr>
          <a:lstStyle/>
          <a:p>
            <a:pPr algn="ctr"/>
            <a:r>
              <a:rPr lang="hu-HU" sz="3200" dirty="0"/>
              <a:t>Programterv  -  1. nap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924343"/>
            <a:ext cx="7954649" cy="4304857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endParaRPr lang="hu-HU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3100" dirty="0">
                <a:latin typeface="+mj-lt"/>
                <a:cs typeface="Arial" panose="020B0604020202020204" pitchFamily="34" charset="0"/>
              </a:rPr>
              <a:t>Gyülekező a könyvtárnál: 4.30.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3100" dirty="0">
                <a:latin typeface="+mj-lt"/>
                <a:cs typeface="Arial" panose="020B0604020202020204" pitchFamily="34" charset="0"/>
              </a:rPr>
              <a:t>Indulás: 5.00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3100" dirty="0">
                <a:latin typeface="+mj-lt"/>
                <a:cs typeface="Arial" panose="020B0604020202020204" pitchFamily="34" charset="0"/>
              </a:rPr>
              <a:t>Nagykároly: Károlyi kastély, volt Aranyszarvas fogadó, ahol Petőfi Sándor megismerkedett </a:t>
            </a:r>
            <a:r>
              <a:rPr lang="hu-HU" sz="3100" dirty="0" err="1">
                <a:latin typeface="+mj-lt"/>
                <a:cs typeface="Arial" panose="020B0604020202020204" pitchFamily="34" charset="0"/>
              </a:rPr>
              <a:t>Szendrey</a:t>
            </a:r>
            <a:r>
              <a:rPr lang="hu-HU" sz="3100" dirty="0">
                <a:latin typeface="+mj-lt"/>
                <a:cs typeface="Arial" panose="020B0604020202020204" pitchFamily="34" charset="0"/>
              </a:rPr>
              <a:t> Júliával. 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3100" dirty="0">
                <a:latin typeface="+mj-lt"/>
                <a:cs typeface="Arial" panose="020B0604020202020204" pitchFamily="34" charset="0"/>
              </a:rPr>
              <a:t>Érmindszent:  Ady Endre szülőháza 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3100" dirty="0">
                <a:latin typeface="+mj-lt"/>
                <a:cs typeface="Arial" panose="020B0604020202020204" pitchFamily="34" charset="0"/>
              </a:rPr>
              <a:t>Zilah központja:  Wesselényi szobor,  Wesselényi kollégium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hu-HU" sz="3100" dirty="0">
                <a:latin typeface="+mj-lt"/>
                <a:cs typeface="Arial" panose="020B0604020202020204" pitchFamily="34" charset="0"/>
              </a:rPr>
              <a:t>Szálláshely: Torockó, Panoráma panzió</a:t>
            </a:r>
          </a:p>
          <a:p>
            <a:pPr marL="402336" lvl="1" indent="0">
              <a:buNone/>
            </a:pPr>
            <a:r>
              <a:rPr lang="hu-HU" sz="3100" dirty="0">
                <a:latin typeface="+mj-lt"/>
              </a:rPr>
              <a:t>Este meleg vacsora,  másnap hideg/meleg reggeli és ebédcsomag.</a:t>
            </a:r>
          </a:p>
        </p:txBody>
      </p:sp>
    </p:spTree>
    <p:extLst>
      <p:ext uri="{BB962C8B-B14F-4D97-AF65-F5344CB8AC3E}">
        <p14:creationId xmlns:p14="http://schemas.microsoft.com/office/powerpoint/2010/main" val="1129197071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dirty="0"/>
              <a:t>Nagykároly, Károlyi kastély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81B7CE1-A60B-99CA-5715-580CE2FA6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417320"/>
            <a:ext cx="7099069" cy="481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785240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361E03-D1D4-9798-3B53-CB8EA5271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dirty="0"/>
              <a:t>Torockó, Panoráma panzió</a:t>
            </a:r>
          </a:p>
        </p:txBody>
      </p:sp>
      <p:pic>
        <p:nvPicPr>
          <p:cNvPr id="1030" name="Picture 6" descr="Szállás Torockón: Panoráma panzió, Fotó: WR">
            <a:extLst>
              <a:ext uri="{FF2B5EF4-FFF2-40B4-BE49-F238E27FC236}">
                <a16:creationId xmlns:a16="http://schemas.microsoft.com/office/drawing/2014/main" id="{FF37B8FA-87C2-4CC1-5D89-7CDEF74BB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481" y="2061236"/>
            <a:ext cx="2381250" cy="149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zállás Torockón: Panoráma panzió, Fotó: WR">
            <a:extLst>
              <a:ext uri="{FF2B5EF4-FFF2-40B4-BE49-F238E27FC236}">
                <a16:creationId xmlns:a16="http://schemas.microsoft.com/office/drawing/2014/main" id="{7EE5E822-C46E-3B88-B580-4EE368A97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305" y="4131985"/>
            <a:ext cx="2382702" cy="15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zállás Torockón: Panoráma panzió, Fotó: WR">
            <a:extLst>
              <a:ext uri="{FF2B5EF4-FFF2-40B4-BE49-F238E27FC236}">
                <a16:creationId xmlns:a16="http://schemas.microsoft.com/office/drawing/2014/main" id="{4EA897E4-448C-D848-D1E9-52FAE8D3C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780" y="4131985"/>
            <a:ext cx="2382702" cy="15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296B075-9AE3-DFDE-C6D3-D5E4F3F9E6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187" y="4114508"/>
            <a:ext cx="2381250" cy="1571625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8794E8D2-6C88-D588-EA5E-2C8F6A86A2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7657" y="2036430"/>
            <a:ext cx="2313177" cy="1476444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26B8EEED-6FE1-C390-E2EB-B56A7A1505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9305" y="1988840"/>
            <a:ext cx="23812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652716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73946" y="1077291"/>
            <a:ext cx="7614701" cy="5555704"/>
          </a:xfrm>
        </p:spPr>
        <p:txBody>
          <a:bodyPr>
            <a:normAutofit/>
          </a:bodyPr>
          <a:lstStyle/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390567" y="188640"/>
            <a:ext cx="7498080" cy="888651"/>
          </a:xfrm>
        </p:spPr>
        <p:txBody>
          <a:bodyPr>
            <a:normAutofit/>
          </a:bodyPr>
          <a:lstStyle/>
          <a:p>
            <a:pPr algn="ctr"/>
            <a:r>
              <a:rPr lang="hu-HU" sz="3600" dirty="0"/>
              <a:t>Programterv  -  2. nap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3AF42395-D7F4-C05E-A23A-94782831A76C}"/>
              </a:ext>
            </a:extLst>
          </p:cNvPr>
          <p:cNvSpPr txBox="1"/>
          <p:nvPr/>
        </p:nvSpPr>
        <p:spPr>
          <a:xfrm>
            <a:off x="1120856" y="908720"/>
            <a:ext cx="7920880" cy="316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"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tabLst/>
              <a:defRPr/>
            </a:pPr>
            <a:endParaRPr lang="hu-HU" sz="2600" dirty="0">
              <a:solidFill>
                <a:prstClr val="black"/>
              </a:solidFill>
              <a:latin typeface="Gill Sans MT"/>
              <a:cs typeface="Arial" panose="020B0604020202020204" pitchFamily="34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Arial" panose="020B0604020202020204" pitchFamily="34" charset="0"/>
              </a:rPr>
              <a:t>Kolozsvár központja: Mátyás király szobra és szülőháza, Szent Mihály templom, Farkas utcai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Arial" panose="020B0604020202020204" pitchFamily="34" charset="0"/>
              </a:rPr>
              <a:t>reformátu</a:t>
            </a:r>
            <a:r>
              <a:rPr lang="hu-HU" sz="2400" dirty="0">
                <a:solidFill>
                  <a:prstClr val="black"/>
                </a:solidFill>
                <a:latin typeface="Gill Sans MT"/>
                <a:cs typeface="Arial" panose="020B0604020202020204" pitchFamily="34" charset="0"/>
              </a:rPr>
              <a:t>s templom, Házsongárdi temető</a:t>
            </a:r>
          </a:p>
          <a:p>
            <a:pPr marL="365760" marR="0" lvl="0" indent="-283464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Arial" panose="020B0604020202020204" pitchFamily="34" charset="0"/>
              </a:rPr>
              <a:t>Torda: </a:t>
            </a:r>
            <a:r>
              <a:rPr lang="hu-HU" sz="2400" dirty="0">
                <a:solidFill>
                  <a:prstClr val="black"/>
                </a:solidFill>
                <a:latin typeface="Gill Sans MT"/>
                <a:cs typeface="Arial" panose="020B0604020202020204" pitchFamily="34" charset="0"/>
              </a:rPr>
              <a:t>sóbánya, könnyű túra a Tordai-hasadékban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ill Sans MT"/>
              <a:ea typeface="+mn-ea"/>
              <a:cs typeface="Arial" panose="020B0604020202020204" pitchFamily="34" charset="0"/>
            </a:endParaRPr>
          </a:p>
          <a:p>
            <a:pPr marL="402336" marR="0" lvl="1" indent="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rgbClr val="3891A7"/>
              </a:buClr>
              <a:buSzTx/>
              <a:buFont typeface="Verdana"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Este meleg vacsora,  másnap hideg/meleg reggeli és ebédcsomag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580155348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dirty="0"/>
              <a:t>Torda, sóbánya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7F572CB-7C1C-AE6C-94E6-39C5B062D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417320"/>
            <a:ext cx="6840760" cy="460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99882"/>
      </p:ext>
    </p:extLst>
  </p:cSld>
  <p:clrMapOvr>
    <a:masterClrMapping/>
  </p:clrMapOvr>
  <p:transition spd="slow"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pforduló">
  <a:themeElements>
    <a:clrScheme name="Napfordul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Napfordul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Napfordul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531</TotalTime>
  <Words>907</Words>
  <Application>Microsoft Office PowerPoint</Application>
  <PresentationFormat>Diavetítés a képernyőre (4:3 oldalarány)</PresentationFormat>
  <Paragraphs>144</Paragraphs>
  <Slides>23</Slides>
  <Notes>14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4" baseType="lpstr">
      <vt:lpstr>Napforduló</vt:lpstr>
      <vt:lpstr>Diákjaink kirándulása 4 napon keresztül Erdélyben</vt:lpstr>
      <vt:lpstr>Cél</vt:lpstr>
      <vt:lpstr>Időpont, költségek, résztvevők</vt:lpstr>
      <vt:lpstr>Idegenvezető</vt:lpstr>
      <vt:lpstr>Programterv  -  1. nap</vt:lpstr>
      <vt:lpstr>Nagykároly, Károlyi kastély</vt:lpstr>
      <vt:lpstr>Torockó, Panoráma panzió</vt:lpstr>
      <vt:lpstr>Programterv  -  2. nap</vt:lpstr>
      <vt:lpstr>Torda, sóbánya</vt:lpstr>
      <vt:lpstr>Programterv  -  3. nap</vt:lpstr>
      <vt:lpstr>Székelykő, Torockószentgyörgy</vt:lpstr>
      <vt:lpstr>Programterv  -  4. nap</vt:lpstr>
      <vt:lpstr>Vajdahunyad</vt:lpstr>
      <vt:lpstr>Pályázati feltételek – Előkészítő óra</vt:lpstr>
      <vt:lpstr>Pályázati feltételek – Témanap - 2026.06.04.</vt:lpstr>
      <vt:lpstr>Pályázati feltételek – Utazás alatt</vt:lpstr>
      <vt:lpstr>Pályázati feltételek – Utazás alatt -  Külhoni csoporttal tervezett közös program vállalása</vt:lpstr>
      <vt:lpstr>Pályázati feltételek – Értékelő óra</vt:lpstr>
      <vt:lpstr>Kiránduláshoz szükséges dolgok I.</vt:lpstr>
      <vt:lpstr>Kiránduláshoz szükséges dolgok II.</vt:lpstr>
      <vt:lpstr>KÉK kártya minta</vt:lpstr>
      <vt:lpstr>Kiránduláshoz szükséges dolgok III.</vt:lpstr>
      <vt:lpstr>Fontos információk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Tanulmányi kirándulás Erdélyben a tiszaalpári tanulóknak</dc:title>
  <dc:creator>Tanar</dc:creator>
  <cp:lastModifiedBy>tanulo</cp:lastModifiedBy>
  <cp:revision>67</cp:revision>
  <dcterms:created xsi:type="dcterms:W3CDTF">2024-01-31T16:48:13Z</dcterms:created>
  <dcterms:modified xsi:type="dcterms:W3CDTF">2026-06-29T09:20:45Z</dcterms:modified>
</cp:coreProperties>
</file>