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0"/>
  </p:notesMasterIdLst>
  <p:handoutMasterIdLst>
    <p:handoutMasterId r:id="rId41"/>
  </p:handout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90" r:id="rId18"/>
    <p:sldId id="291" r:id="rId19"/>
    <p:sldId id="271" r:id="rId20"/>
    <p:sldId id="270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x="12188825" cy="6858000"/>
  <p:notesSz cx="6858000" cy="9144000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280" autoAdjust="0"/>
  </p:normalViewPr>
  <p:slideViewPr>
    <p:cSldViewPr>
      <p:cViewPr varScale="1">
        <p:scale>
          <a:sx n="60" d="100"/>
          <a:sy n="60" d="100"/>
        </p:scale>
        <p:origin x="912" y="4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377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4721B2A7-51F5-4FDC-BE06-F3E90A4489F7}" type="datetime1">
              <a:rPr lang="hu-HU" smtClean="0"/>
              <a:pPr algn="r" rtl="0"/>
              <a:t>2026. 06. 29.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9C567D4A-04CB-4EDF-8FB1-342A02FC8EC5}" type="slidenum">
              <a:rPr lang="hu-HU" smtClean="0"/>
              <a:pPr algn="r" rtl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9559B9A2-8326-4635-880C-5B72FBBC6867}" type="datetime1">
              <a:rPr lang="hu-HU" smtClean="0"/>
              <a:pPr/>
              <a:t>2026. 06. 29.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2E61351F-DBB1-4664-ADA9-83BC7CB8848D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1351F-DBB1-4664-ADA9-83BC7CB8848D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818651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DA300-1D5E-37CE-FC43-34DA0B4E3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737FF87C-F8C9-5FD5-9662-84B192F487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6343969F-DBAD-0A69-BB4D-013BB03969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6AB2675-CD0D-3784-DE62-25666026FD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448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ADB02-788F-07FC-FBB2-0D9286E89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D9854476-3DBA-1D22-A5A7-2A4C7648A3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7A7C29D9-798C-85A5-4E3F-A2F1C68D1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C255C44-E975-919A-A266-1FA5318555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6639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0B140-33EE-E7EC-B4E6-4066A2098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48BA04EC-C234-0F54-4A19-147C434E3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8152543C-9880-4BFB-5BB4-DAED7679E1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D2CFD13-6F91-6B08-346A-EF0177A0BF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7236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C4804-1AC8-D21B-EAFA-20E430703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F544F3C0-39AC-C637-2D91-669743CB56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C57C1733-0BAF-2420-3C19-95A5AA9098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2FD5607-CB06-934E-9FED-6216DBAC5C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95083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B6F6F-E90F-53C6-E32B-8A5F69228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C19939D2-EAC6-40EF-DB33-FCFD9C59A9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E7B70186-0849-80F7-CFF1-ACD3B5083F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EF32B10-98EB-60A7-994F-1FA5D5A35C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48310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91B6-00CC-8BAB-7B6F-77AB1B55F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4750F4F0-713F-DBE0-A0AA-EB73CBC65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0EC3566C-865D-E5EC-009C-E5256FC021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39B42A8-8542-C678-9559-F483F6C008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08288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48E3F-F43A-A7B1-0338-B6F34B465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A1A6A766-9A44-E02B-3309-658022E3F4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68A3A624-C59E-6C97-1366-F7C9DD3E5C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FCF8790-9459-09F8-F655-4054D67D97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1660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B18D2-F628-3AEF-039D-8C9985106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6D805056-840B-4519-5DC9-0873D868BB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1550A77A-9144-45E3-AB7B-4FD0974A3E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6880DFA-C6F8-57F6-BE07-310488598E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72154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748E8-2B88-D54D-74F9-5C3D2E92D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843D451D-B6E1-4841-2ABA-ED1DB033B4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C6F76D40-6DFF-8652-75AF-3F5358544E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E3CF412-10CE-0138-D4B9-38C651A792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92599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98302-2027-572D-0C29-098F5BD23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A0DBC01B-D773-0CF2-137C-84A38F307E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2BF1F0B3-D199-5372-6B1B-A4D1BB2D0F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3C0DBF8-C90C-6607-67D5-A01AB6BA4A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684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AF24E-A416-6263-D585-B08FD5A8A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10B9875A-43C5-2CE6-50CA-E779BE7984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7C583974-2A48-3288-7271-A7EB05801D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9D8A8C0-7C09-0098-87F7-EB02694467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39608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6014E-BF66-329A-2DC6-4F74BACFB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E0290F2F-6BE5-13B7-4A03-73C1C3AD7F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077F6E6D-87B8-B108-CAC0-11CC941555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33FD9F3-1B8B-0378-FDBD-A9DB33B097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0834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66D45-E5F6-8028-0B2D-9473898D7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EB2886BB-CB8F-AB47-CED2-5F7844558B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6C1F1BEF-EFBE-3C4C-54A7-AE0B203D1B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2276125-F374-D08F-2925-E570B7C409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4227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1CA05-9AD6-BB03-44F4-74AD860D8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3B9AC242-02BC-0844-7D9B-F32E8202EE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E9D4683A-995D-20E9-AE8A-591969B6B8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F5B63FD-82EC-0ED5-D2C8-A228C7531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27157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3542A-F2D5-8C67-46B3-4E2F146AE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D393E6E1-A14E-D8BB-B2B2-6DED5FAC2B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FD6D4C85-517B-BB96-384B-0A67C6BDE3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733EBFA-75F4-7432-CCCD-17079024F4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9063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96F08-8F0C-0EB0-E228-D374BA58F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B057FADD-C577-0625-A327-DB7C160399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5E7D3E80-EFAA-9181-1E0A-1623832FAF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BD69D44-1E56-E90D-E7B0-D591A35691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4716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6B6B6-1731-D688-5E3A-305DCF9AC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D1D1EC4B-73A2-98C3-40AF-DC6824706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6F7086DE-A911-7B45-D5CA-E2DFB15DE0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6584D95-76D0-6DC8-D7E1-5CC7F68752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99672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AF4B1-9B2A-4D22-DD09-F022188D4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92C11F8F-6EDB-2BE4-2AAB-755C1B09FF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57ECC597-A965-5053-A073-2B30F4DE37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27F3AD1-7AEC-C1C8-E63E-95004ECEFC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15752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05D4A-1DD9-03F8-C602-ECFCBB952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63A33DEB-2425-A89B-CECD-BD397C2422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0EF334BC-89C5-8B83-DAEC-DEE291255F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343F25D-1ED0-4EDB-A40B-02A4AC8DFE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1300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D99EE-8D19-CE6D-C1DE-A009475B3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87A15E4E-4F96-3C6A-6C8D-296147AAF9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36F30D65-9485-AD39-80DD-5440AFCDB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2B329BB-3983-6232-2A9D-A003A55DE1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41737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42CCE-9CCA-00C0-D988-3AD98F882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00E1BB2D-4ACA-E324-A5C5-2ABA359742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2770E1D3-1A02-779E-1EAB-16B8D4594B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EF8D79D-8C70-F4DD-7780-E40402451E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890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E9C67-31E7-1E84-B9B7-B91F89327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1AE4F5C0-EBAD-0AEF-F1E2-F890EE6227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2A9A06D7-CC1D-C61A-A212-FD229F69C3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095EDC1-97EC-B05D-D76F-260A65744F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8484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2B060-B76B-9812-5136-9D510A3C6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7B6C2A6C-4CED-D847-27D0-FE97FA0C38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47C7A0F7-8C42-6CC2-7067-EBE482CEC8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9D94E62-6582-36B9-1FF2-50C6451042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68486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1F8FA-9156-CDD0-A8B8-E0AAAF8B4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96BF6F05-A6E1-C7EC-EB63-D97E119BA8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431DA24D-4A3C-0DB0-D87C-27B312EC4A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26AC365-7DF9-A4CE-FBE7-A9BFF5BC56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37556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BE2F2-7B85-9416-1A27-B7976DD22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49563C53-05F3-E4AC-C8E7-6CD42A2F8F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F8C2B2B4-51D6-441B-E997-D8B82C3E13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FEE80CB-F8C3-525F-407C-7C2F50FACE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2004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6D563-E3F0-4F55-DF01-23A3A6A9F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C5E4815E-7D7A-D567-8F64-A6FD696EEB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F266F9D6-2BBA-31B9-4A0C-2FBD18EAB3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11969E1-0F57-C1E4-A2BD-337E537D45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67406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824C5-6B3C-0014-B03E-12D3EAF6E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EE4CE234-CED1-3FE7-AC40-E477540EBB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F5A7F9B9-D29A-575B-43FE-237B224392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FA4CF96-3912-B539-9E2C-0BCA855899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6174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15037-01DD-065C-783F-240DE2AED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CC602A14-2B6D-8480-FB43-1299F790ED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FF35A9B0-9B2A-0E07-E01C-F280717A4F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8E53518-894F-8320-177D-5453460237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196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1D71A-B391-04F1-CF4C-B4F4D465F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D6F08064-DAF2-DEF9-5B6F-889924F6C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3A86A59C-6913-421B-4868-E8935D8757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DFFE142-AC81-7A0C-14EE-403B07A080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8498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9DF5-85A1-8CDD-C558-CA7ED67DB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4AEB60C3-BAC9-0ED3-7F4E-E85C6FA201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282963EB-E516-134E-AE9E-7FB88E0AD6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BC0F3A1-7BB1-288B-C5EF-92B84E90CC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2728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DF64B-0F2B-BE9B-AB34-CF23668A5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3D66AB99-EC5F-2B5B-827F-81C3F593B3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F0627DE5-047A-9571-477D-D762A1BA4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84577DB-E41C-186B-C9F3-03C182BBAC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462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E31B4-2012-7368-2019-320130478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E9FD3291-8BCE-6E07-BBF2-1A3FA4F69D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D0ACB044-97C4-5B97-90A9-998225DA9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6D10E2F-8F3A-CED5-AEE1-776E8BF3B0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5459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F089B-A7BC-E955-8F3C-F898CB013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AE6ABDA0-EFCA-2364-FDB1-DC58934CB1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23A01B77-81F9-226F-5060-037E9B10E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3CF36F1-DDFE-98C9-CEE4-FAB7B5A249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71054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2C882-3BA2-4D47-2678-98BD903EF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D1240B0B-8E80-E405-31B5-6197F3ABDE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806EE7CF-A54D-B8BE-F7E9-276E8B6A6C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4AAE021-4F23-8C4E-5634-5327CBA481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1351F-DBB1-4664-ADA9-83BC7CB8848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164B4F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912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 rtlCol="0">
            <a:normAutofit/>
          </a:bodyPr>
          <a:lstStyle>
            <a:lvl1pPr algn="l" rtl="0">
              <a:defRPr sz="60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hu-HU" noProof="0"/>
              <a:t>Kattintson ide az alcím mintájának szerkesztéséhez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6991E90C-577B-43A2-96B9-5F9C4D0D5D74}" type="datetime1">
              <a:rPr lang="hu-HU" noProof="0" smtClean="0"/>
              <a:pPr/>
              <a:t>2026. 06. 29.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marL="1600200" algn="l" rtl="0">
              <a:defRPr/>
            </a:lvl6pPr>
            <a:lvl7pPr marL="1874520" algn="l" rtl="0">
              <a:defRPr/>
            </a:lvl7pPr>
            <a:lvl8pPr marL="2148840" algn="l" rtl="0">
              <a:defRPr/>
            </a:lvl8pPr>
            <a:lvl9pPr marL="2423160" algn="l" rtl="0">
              <a:defRPr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40E7FA44-65CF-4337-963C-7B9FE4472796}" type="datetime1">
              <a:rPr lang="hu-HU" smtClean="0"/>
              <a:pPr/>
              <a:t>2026. 06. 29.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 rtlCol="0"/>
          <a:lstStyle/>
          <a:p>
            <a:pPr rtl="0"/>
            <a:r>
              <a:rPr lang="hu-HU"/>
              <a:t>Mintacím szerkesztése</a:t>
            </a:r>
            <a:endParaRPr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F8490527-B68A-4BFF-A6DE-D5CBA02812C2}" type="datetime1">
              <a:rPr lang="hu-HU" smtClean="0"/>
              <a:pPr/>
              <a:t>2026. 06. 29.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5D95124D-E261-47F1-B401-86E03874A598}" type="datetime1">
              <a:rPr lang="hu-HU" noProof="0" smtClean="0"/>
              <a:pPr/>
              <a:t>2026. 06. 29.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rtlCol="0" anchor="b">
            <a:normAutofit/>
          </a:bodyPr>
          <a:lstStyle>
            <a:lvl1pPr algn="l" rtl="0">
              <a:defRPr sz="4800" b="0" i="0" cap="none" baseline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936C10C3-259D-4671-BF16-34C81C9AD045}" type="datetime1">
              <a:rPr lang="hu-HU" noProof="0" smtClean="0"/>
              <a:pPr/>
              <a:t>2026. 06. 29.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5CF0680B-0BA5-4794-855D-17DF05928D42}" type="datetime1">
              <a:rPr lang="hu-HU" noProof="0" smtClean="0"/>
              <a:pPr/>
              <a:t>2026. 06. 29.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02CF9FBE-3783-4498-A910-0B31E13B7479}" type="datetime1">
              <a:rPr lang="hu-HU" noProof="0" smtClean="0"/>
              <a:pPr/>
              <a:t>2026. 06. 29.</a:t>
            </a:fld>
            <a:endParaRPr lang="hu-HU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hu-HU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59616E92-2361-47AD-97DB-FF3A3CF17B71}" type="datetime1">
              <a:rPr lang="hu-HU" noProof="0" smtClean="0"/>
              <a:pPr/>
              <a:t>2026. 06. 29.</a:t>
            </a:fld>
            <a:endParaRPr lang="hu-HU" noProof="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hu-HU" noProof="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20853975-2D52-4D0E-BABC-7B145127E156}" type="datetime1">
              <a:rPr lang="hu-HU" noProof="0" smtClean="0"/>
              <a:pPr/>
              <a:t>2026. 06. 29.</a:t>
            </a:fld>
            <a:endParaRPr lang="hu-HU" noProof="0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hu-HU" noProof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E9DCE854-1D69-434E-835E-0DD4CA759197}" type="datetime1">
              <a:rPr lang="hu-HU" noProof="0" smtClean="0"/>
              <a:pPr/>
              <a:t>2026. 06. 29.</a:t>
            </a:fld>
            <a:r>
              <a:rPr lang="hu-HU" noProof="0" dirty="0"/>
              <a:t>.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hu-HU"/>
              <a:t>Mintacím szerkesztése</a:t>
            </a:r>
            <a:endParaRPr dirty="0"/>
          </a:p>
        </p:txBody>
      </p:sp>
      <p:sp>
        <p:nvSpPr>
          <p:cNvPr id="3" name="Kép helyőrzője 2" descr="Üres helyőrző kép hozzáadásához. Kattintson a helyőrzőre, és jelölje ki a hozzáadni kívánt képet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hu-HU"/>
              <a:t>Kép beszúrásához kattintson az ikonra</a:t>
            </a:r>
            <a:endParaRPr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-HU" dirty="0"/>
              <a:t>Mintaszöveg szerkesztése</a:t>
            </a:r>
          </a:p>
          <a:p>
            <a:pPr lvl="1" rtl="0"/>
            <a:r>
              <a:rPr lang="hu-HU" dirty="0"/>
              <a:t>Második szint</a:t>
            </a:r>
          </a:p>
          <a:p>
            <a:pPr lvl="2" rtl="0"/>
            <a:r>
              <a:rPr lang="hu-HU" dirty="0"/>
              <a:t>Harmadik szint</a:t>
            </a:r>
          </a:p>
          <a:p>
            <a:pPr lvl="3" rtl="0"/>
            <a:r>
              <a:rPr lang="hu-HU" dirty="0"/>
              <a:t>Negyedik szint</a:t>
            </a:r>
          </a:p>
          <a:p>
            <a:pPr lvl="4" rtl="0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A88B3F56-0D61-435C-936E-D6D5D3A0853F}" type="datetime1">
              <a:rPr lang="hu-HU" smtClean="0"/>
              <a:pPr/>
              <a:t>2026. 06. 29.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algn="r"/>
            <a:r>
              <a:rPr lang="hu-HU" dirty="0"/>
              <a:t>                                  </a:t>
            </a:r>
            <a:fld id="{81FEFA0A-2F20-4B60-98C6-5FFDA469AA1C}" type="slidenum">
              <a:rPr lang="hu-HU" noProof="0" smtClean="0"/>
              <a:pPr algn="r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83725" y="2759508"/>
            <a:ext cx="8458200" cy="1152128"/>
          </a:xfrm>
        </p:spPr>
        <p:txBody>
          <a:bodyPr rtlCol="0">
            <a:normAutofit/>
          </a:bodyPr>
          <a:lstStyle/>
          <a:p>
            <a:pPr algn="ctr" rtl="0"/>
            <a:r>
              <a:rPr lang="hu" sz="3600" b="1" dirty="0">
                <a:latin typeface="Arial" panose="020B0604020202020204" pitchFamily="34" charset="0"/>
                <a:cs typeface="Arial" panose="020B0604020202020204" pitchFamily="34" charset="0"/>
              </a:rPr>
              <a:t>Erdély </a:t>
            </a:r>
            <a:br>
              <a:rPr lang="hu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" sz="3600" b="1" dirty="0">
                <a:latin typeface="Arial" panose="020B0604020202020204" pitchFamily="34" charset="0"/>
                <a:cs typeface="Arial" panose="020B0604020202020204" pitchFamily="34" charset="0"/>
              </a:rPr>
              <a:t>kiselőadás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57908" y="908720"/>
            <a:ext cx="8458200" cy="548680"/>
          </a:xfrm>
        </p:spPr>
        <p:txBody>
          <a:bodyPr rtlCol="0"/>
          <a:lstStyle/>
          <a:p>
            <a:pPr algn="ctr"/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HAT-KP-1-2025/1-000662</a:t>
            </a:r>
          </a:p>
          <a:p>
            <a:pPr rtl="0"/>
            <a:endParaRPr lang="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014D6FF-8CB2-4598-83DC-C58F5B1563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7109" y="4174635"/>
            <a:ext cx="1881240" cy="132941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949B1F88-833B-4BAC-BD41-C0CCEA8E38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9" t="10142" r="18326" b="10923"/>
          <a:stretch>
            <a:fillRect/>
          </a:stretch>
        </p:blipFill>
        <p:spPr bwMode="auto">
          <a:xfrm>
            <a:off x="5878388" y="4239632"/>
            <a:ext cx="1368152" cy="1277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 4" descr="határtalanul logó | Alföldi ASzC Kiss Ferenc Erdészeti Technikum">
            <a:extLst>
              <a:ext uri="{FF2B5EF4-FFF2-40B4-BE49-F238E27FC236}">
                <a16:creationId xmlns:a16="http://schemas.microsoft.com/office/drawing/2014/main" id="{83A5D94A-638C-4420-91BD-DF950BF4FE7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19041" y="1353955"/>
            <a:ext cx="4987569" cy="11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63563-E224-6B3F-A13F-082B8D846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55805580-020B-33F6-1706-611D80C43E63}"/>
              </a:ext>
            </a:extLst>
          </p:cNvPr>
          <p:cNvSpPr txBox="1"/>
          <p:nvPr/>
        </p:nvSpPr>
        <p:spPr>
          <a:xfrm>
            <a:off x="3862164" y="226545"/>
            <a:ext cx="41751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2.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Torockó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1C0906CD-137D-A00D-A902-E20E54C41EDA}"/>
              </a:ext>
            </a:extLst>
          </p:cNvPr>
          <p:cNvSpPr txBox="1"/>
          <p:nvPr/>
        </p:nvSpPr>
        <p:spPr>
          <a:xfrm>
            <a:off x="369776" y="980728"/>
            <a:ext cx="114492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Torockó Erdély egyik legkülönlegesebb és legszebb faluja, amely a hatalmas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Székelykő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sziklái alatt fekszik. Olyan, mint egy élő múzeum, ahol minden ház hófehér, és a hegyek miatt még a természet is máshogy működik. 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🕵️‍♂️ Miért különleges hely?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 kétszer kel fel a nap: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Ez nem varázslat, hanem földrajz! Reggel a nap felbukkan a Székelykő bal oldalán, de aztán "elbújik" a hegy magas sziklái mögé, és csak kicsivel később emelkedik fel végleg az égboltra. Így a falusiak kétszer élvezhetik a napfelkeltét.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Fehér házak és zöld ablakok: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Egy hatalmas tűzvész után a 19. században szinte az egész falut újjáépítették. Azóta minden házat kötelezően hófehérre meszelnek és az ablakkereteket ugyanarra a zöldre festik – ezért néz ki olyan egységesen és szépen a falu.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CC425B5-E21C-0B57-D245-36BCB7693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4292" y="4077072"/>
            <a:ext cx="1328631" cy="200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8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5E507-2202-11CA-3D89-046856619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E888C3EF-9076-02D4-8A62-92F99C7E6DCB}"/>
              </a:ext>
            </a:extLst>
          </p:cNvPr>
          <p:cNvSpPr txBox="1"/>
          <p:nvPr/>
        </p:nvSpPr>
        <p:spPr>
          <a:xfrm>
            <a:off x="4151462" y="298867"/>
            <a:ext cx="41751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2.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Torockó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E77B4AA6-7F74-ED62-F620-7F28D21AFEBD}"/>
              </a:ext>
            </a:extLst>
          </p:cNvPr>
          <p:cNvSpPr txBox="1"/>
          <p:nvPr/>
        </p:nvSpPr>
        <p:spPr>
          <a:xfrm>
            <a:off x="369776" y="980728"/>
            <a:ext cx="114492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🧗‍♀️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látnivalók és programok: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Székelykő megmászása: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Ez egy komolyabb túra (kb. 1-1,5 óra meredek emelkedő), de a csúcsról (1129 m) ellátni egészen Tordáig. Olyan érzés fent lenni, mintha a világ tetején állnál.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Vajor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főtéren találsz egy különleges építményt, ahol a hegyről lefolyó friss forrásvíz gyűlik össze. Régen itt itatták az állatokat és itt mostak az asszonyok, ma is megkóstolhatod a vizét.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Vasművesség és Néprajzi Múzeum: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Torockó régen bányászváros volt, híres volt a vasművességéről. A múzeumban megnézheted a különleges, "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islógos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(fémlemezkékkel díszített) népviseletet és a kézzel festett bútorokat is.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Torockószentgyörgyi vár: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szomszédos faluban egy igazi várrom vár, amit könnyebb megmászni, és szuper hely a felfedezésre.</a:t>
            </a:r>
          </a:p>
        </p:txBody>
      </p:sp>
      <p:pic>
        <p:nvPicPr>
          <p:cNvPr id="3" name="Kép 2" descr="C:\Users\tanar\AppData\Local\Microsoft\Windows\INetCache\Content.MSO\5799837F.tmp">
            <a:extLst>
              <a:ext uri="{FF2B5EF4-FFF2-40B4-BE49-F238E27FC236}">
                <a16:creationId xmlns:a16="http://schemas.microsoft.com/office/drawing/2014/main" id="{E437931F-0F62-DEA0-1856-B448690062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227" y="4005064"/>
            <a:ext cx="3252470" cy="2129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19ECD0E0-EBBB-6D47-102F-EA434F75E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526" y="4005064"/>
            <a:ext cx="2839720" cy="212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26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A66D4-7A5E-DE24-6D16-6ADCE3070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DC13580C-B9A0-86DB-D789-69559FCF9BD6}"/>
              </a:ext>
            </a:extLst>
          </p:cNvPr>
          <p:cNvSpPr txBox="1"/>
          <p:nvPr/>
        </p:nvSpPr>
        <p:spPr>
          <a:xfrm>
            <a:off x="3707116" y="271007"/>
            <a:ext cx="41751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2.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Torockó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0420531A-78F7-1E32-0EEC-C0CF8D7AFAE0}"/>
              </a:ext>
            </a:extLst>
          </p:cNvPr>
          <p:cNvSpPr txBox="1"/>
          <p:nvPr/>
        </p:nvSpPr>
        <p:spPr>
          <a:xfrm>
            <a:off x="405780" y="1234808"/>
            <a:ext cx="112332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💡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Tudtad?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Europa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Nostra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-díj: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falu olyan jól megőrizte a régi képét, hogy megkapta ezt a rangos európai díjat, amit csak a legszebb műemléktelepüléseknek adnak.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Siklóernyőzés: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 felnézel a hegyre, gyakran láthatsz színes ernyőket a levegőben – a Székelykő az egyik legjobb hely Erdélyben a siklóernyősöknek. </a:t>
            </a: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10BE7D0E-7232-85A8-FB85-8B09166D1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599" y="3140968"/>
            <a:ext cx="4746232" cy="267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23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E9DBE-91BC-58FE-63FB-E77B5BEEA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49F86BA1-2E7E-CA9E-3DC0-051931FE2A34}"/>
              </a:ext>
            </a:extLst>
          </p:cNvPr>
          <p:cNvSpPr txBox="1"/>
          <p:nvPr/>
        </p:nvSpPr>
        <p:spPr>
          <a:xfrm>
            <a:off x="3707116" y="271007"/>
            <a:ext cx="41751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2.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Kolozsvár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4EAC1E47-AD2F-98CF-1AEB-FD6AFFDF3629}"/>
              </a:ext>
            </a:extLst>
          </p:cNvPr>
          <p:cNvSpPr txBox="1"/>
          <p:nvPr/>
        </p:nvSpPr>
        <p:spPr>
          <a:xfrm>
            <a:off x="333772" y="1028137"/>
            <a:ext cx="1123324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Kolozsvár (románul: </a:t>
            </a:r>
            <a:r>
              <a:rPr lang="hu-HU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Cluj-Napoca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Erdély „fővárosa” és egyik legvibrálóbb városa, ahol a középkori történelem és a modern diákélet találkozik. 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🏰 A Főtér és a „királyi” látnivalók 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Mátyás király szoborcsoport: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város központjában áll az ország egyik leghíresebb emlékműve. Fadrusz János alkotása. Érdekesség, hogy a lovas szobor lovának mind a négy lába a földön áll, ami a hagyomány szerint azt jelenti, hogy lovasa nem csatában, hanem természetes halállal halt meg.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Szent Mihály-templom: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szobor mögött magasodik Erdély egyik legnagyobb gótikus temploma. A tornya 80 méter magas, és a felújítás után 2026-ban is látogatható – a kilátás fentről elképesztő, és a belépés gyakran ingyenes.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Mátyás király szülőháza: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Pár perc sétára a főtértől, az Óvárban található a ház, ahol 1443-ban született a „Hunyadi-sarj”. Ma művészeti egyetem működik benne. 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31A7C3C7-2DA5-A17F-D3C3-035A0ED62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1964" y="4381546"/>
            <a:ext cx="2415099" cy="181527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24A63D33-4A0C-D853-FD47-22E12A9A8F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0316" y="4389768"/>
            <a:ext cx="1350323" cy="201485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71F28E04-AE47-852F-AFF1-2BC4BC1B49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2564" y="4389768"/>
            <a:ext cx="2304256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2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F72E8-A1BC-DB4B-3C94-004300B63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5D97645A-A70B-FE15-1876-0305F9252A49}"/>
              </a:ext>
            </a:extLst>
          </p:cNvPr>
          <p:cNvSpPr txBox="1"/>
          <p:nvPr/>
        </p:nvSpPr>
        <p:spPr>
          <a:xfrm>
            <a:off x="3707116" y="271007"/>
            <a:ext cx="41751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2.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Kolozsvár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1407158C-C445-3967-5E27-C74584C1ADC3}"/>
              </a:ext>
            </a:extLst>
          </p:cNvPr>
          <p:cNvSpPr txBox="1"/>
          <p:nvPr/>
        </p:nvSpPr>
        <p:spPr>
          <a:xfrm>
            <a:off x="178091" y="980728"/>
            <a:ext cx="1123324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Farkas utcai református templom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Kolozsvár egyik legjelentősebb műemléke, a gótikus építészet csúcspontja Erdélyben. A monumentális épület a történelmi belváros déli részén, a mai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Kogălniceanu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(egykori Farkas) utcában található. A templom építését még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Hunyadi Mátyás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király rendelte el az 1480-as években a ferences szerzetesek számára.</a:t>
            </a:r>
          </a:p>
          <a:p>
            <a:pPr lvl="0"/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Volt katolikus, majd a reformáció idején rombolták le a berendezését, később a jezsuiták kapták meg, végül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Rákóczi György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erdélyi fejedelem adta a reformátusoknak, és építtette újjá a romos tetőszerkezetet.</a:t>
            </a:r>
          </a:p>
          <a:p>
            <a:pPr lvl="0"/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Úgy képzeld el, mint egy erdélyi "lovagtermet", ahol a falakon lévő pajzsok és címerek a régi fejedelmek és nemesek történeteit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őrzik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Fontos látnivalók és jellegzetességek: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hatalmas csarnoktér, intarziás szószék, címergyűjtemény, Sárkányölő Szent György-szobor.</a:t>
            </a: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6C23657F-0542-33C9-FDCE-143BC5486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9956" y="4019365"/>
            <a:ext cx="2595626" cy="1734076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E85B4818-6CAA-5FD7-0C7A-0C5E1C73A9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7374" y="4019365"/>
            <a:ext cx="1734076" cy="1734076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73244FA4-3D9F-3208-7FE9-2DAD5E6881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0525" y="4019365"/>
            <a:ext cx="1299561" cy="173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59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21F85-C62E-4CF6-F969-D71C69FAD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DA71DF25-4A90-9F2A-60AD-C03CA39B91FD}"/>
              </a:ext>
            </a:extLst>
          </p:cNvPr>
          <p:cNvSpPr txBox="1"/>
          <p:nvPr/>
        </p:nvSpPr>
        <p:spPr>
          <a:xfrm>
            <a:off x="3707116" y="271007"/>
            <a:ext cx="41751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2.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Kolozsvár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71BC3EE-E045-DAD0-9B3C-273C90C207BB}"/>
              </a:ext>
            </a:extLst>
          </p:cNvPr>
          <p:cNvSpPr txBox="1"/>
          <p:nvPr/>
        </p:nvSpPr>
        <p:spPr>
          <a:xfrm>
            <a:off x="178091" y="980728"/>
            <a:ext cx="1123324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Házsongárdi temető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nem egy unalmas, szomorú temető, hanem olyan, mint egy hatalmas, szabadtéri történelemkönyv és titokzatos park Kolozsvár szívében. Több mint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440 éve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alapították egy nagy pestisjárvány idején.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Miért izgalmas ez a hely?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Erdélyi hírességek csarnoka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Olyan, mint a magyar hírességek sétánya. Itt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nyugszanak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legnagyobb magyar írók, költők, tudósok és grófok, akikről a suliban is tanultok (például </a:t>
            </a:r>
            <a:r>
              <a:rPr lang="hu-HU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Kós Károly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vagy </a:t>
            </a:r>
            <a:r>
              <a:rPr lang="hu-HU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Reményik</a:t>
            </a:r>
            <a:r>
              <a:rPr lang="hu-HU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Sándor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Vámpírregénybe illő hangulat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Hatalmas, öreg fák, borostyánnal benőtt, több száz éves sírkövek és titokzatos családi kripták (kőből épült kis házikók) találhatók itt.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Építészeti időutazás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 síremlékeken láthatók a különböző korok stílusai a régi reneszánsz faragványoktól a kastélyszerű neogótikus tornyokig.</a:t>
            </a: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Úgy képzeld el, mint egy csendes, zöld oázist a nyüzsgő nagyváros közepén, ahol sétálva megelevenedik a történelem.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3AC43F0D-1481-565B-1263-D947F1BB0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116" y="4509120"/>
            <a:ext cx="3593170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1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82E66-FB15-66A8-99B4-2D6D3060D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0EA3EC04-DE9C-CEDF-F7CC-B0E8F0D2D7FE}"/>
              </a:ext>
            </a:extLst>
          </p:cNvPr>
          <p:cNvSpPr txBox="1"/>
          <p:nvPr/>
        </p:nvSpPr>
        <p:spPr>
          <a:xfrm>
            <a:off x="3707116" y="271007"/>
            <a:ext cx="41751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2.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Kolozsvár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9F00F881-BEA5-3546-D42B-2380DC614530}"/>
              </a:ext>
            </a:extLst>
          </p:cNvPr>
          <p:cNvSpPr txBox="1"/>
          <p:nvPr/>
        </p:nvSpPr>
        <p:spPr>
          <a:xfrm>
            <a:off x="374152" y="1124744"/>
            <a:ext cx="116249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🌳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Parkok és kikapcsolódás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Sétatér (Központi Park):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Szamos partján fekvő hatalmas parkban egy kis tó is van, ahol nyáron csónakázni, télen korcsolyázni lehet. Tökéletes hely egy kis pihenőre a városnézés közben.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Botanikus kert: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Több mint 10 000 növényfajt láthatsz itt, van japánkertje és óriási üvegházai is.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Fellegvár: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 nem akarsz a templomtoronyba lépcsőzni, ide sétálj fel! Erről a dombról nyílik a legjobb panoráma az egész városra. </a:t>
            </a: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🎮 Különleges helyszínek tiniknek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Steampunk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Transylvania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Egy Jules Verne világát idéző, különleges technikai-művészeti kiállítás, ami nagyon „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instagrammable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Adrenalin Park: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várostól nem messze (a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Feleki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-dombon) található kalandpark, ahol 2026-ban is számos kötélpálya és kaland várja az osztályokat.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Falumúzeum: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Hója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-erdő szélén álló szabadtéri múzeumban régi erdélyi házakat és egy fatemplomot is felfedezhetsz. 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💡 Tudtad?</a:t>
            </a: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város római kori neve 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Napoca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volt, és a főtéren ma is láthatók az ókori romok egy üvegpadló alatt.</a:t>
            </a:r>
          </a:p>
        </p:txBody>
      </p:sp>
    </p:spTree>
    <p:extLst>
      <p:ext uri="{BB962C8B-B14F-4D97-AF65-F5344CB8AC3E}">
        <p14:creationId xmlns:p14="http://schemas.microsoft.com/office/powerpoint/2010/main" val="9502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CD433-C940-F24B-AC96-0AC1FFC1A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AC09C41D-E1B9-8D48-9A71-F2B1BFA3BC61}"/>
              </a:ext>
            </a:extLst>
          </p:cNvPr>
          <p:cNvSpPr txBox="1"/>
          <p:nvPr/>
        </p:nvSpPr>
        <p:spPr>
          <a:xfrm>
            <a:off x="3707116" y="271007"/>
            <a:ext cx="41751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2.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Torda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918E2639-110E-D88B-F92D-B4447B455B83}"/>
              </a:ext>
            </a:extLst>
          </p:cNvPr>
          <p:cNvSpPr txBox="1"/>
          <p:nvPr/>
        </p:nvSpPr>
        <p:spPr>
          <a:xfrm>
            <a:off x="297768" y="1285081"/>
            <a:ext cx="115932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Torda az egyik legizgalmasabb megálló Erdélyben, mert itt a föld alatt és a sziklák között is igazi kalandok várnak rátok. 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🎡 A Tordai Sóbánya (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Salina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 nem egy unalmas múzeum, hanem egy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föld alatti vidámpark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120 méter mélyen a föld alatt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óriáskerekezhetsz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minigolfozhatsz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vagy akár csónakázhatsz is egy sós tavon. 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Miért jó?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Olyan a hangulata, mintha egy sci-fi film díszletei között járnál. A levegője pedig szuper egészséges a tüdőnek.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Tipp: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Vigyél pulóvert! Lent állandóan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10-12 fok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van, még a legnagyobb nyári kánikulában is. 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C870A9DB-D1E9-7E2E-4B8F-8E7DAAAC87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0036" y="3850349"/>
            <a:ext cx="2517866" cy="1902117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A9CF8A6F-08C6-D364-840F-8CB139B14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8592" y="3862664"/>
            <a:ext cx="1457070" cy="2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18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8BC77-19C0-E3BD-813A-65F13CE54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A2E07ECB-8C9C-BAC6-3A52-7129330BBD48}"/>
              </a:ext>
            </a:extLst>
          </p:cNvPr>
          <p:cNvSpPr txBox="1"/>
          <p:nvPr/>
        </p:nvSpPr>
        <p:spPr>
          <a:xfrm>
            <a:off x="3707116" y="271007"/>
            <a:ext cx="41751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2.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Torda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3093420F-84E9-7DD6-F405-C2428156E544}"/>
              </a:ext>
            </a:extLst>
          </p:cNvPr>
          <p:cNvSpPr txBox="1"/>
          <p:nvPr/>
        </p:nvSpPr>
        <p:spPr>
          <a:xfrm>
            <a:off x="297768" y="1152827"/>
            <a:ext cx="115932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⛰️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Tordai-hasadék (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Cheile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Turzii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 egy hatalmas, kettéhasadt hegy, amit a legenda szerint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Szent László király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imája nyitott meg, hogy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elmenekülhessen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az üldözői elől.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túra: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szurdok alján, a patak mellett vezet az út. Többször is át kell kelni billegő függőhidakon, ami néha kicsit ijesztő, de nagyon menő!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Látnivaló: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Nézz fel a 200 méter magas sziklafalakra – ha szerencséd van, láthatsz sziklamászókat is, akik apró pontokként mozognak a magasban. </a:t>
            </a:r>
          </a:p>
          <a:p>
            <a:r>
              <a:rPr lang="hu-HU" dirty="0"/>
              <a:t> 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51830FE-7900-B4F1-168F-D66D7EAA3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4779" y="3429000"/>
            <a:ext cx="3419872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72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4C3FD-35D6-6AD5-BB58-8674D72AC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27F500A3-6D99-626B-6B72-95E70E2C9429}"/>
              </a:ext>
            </a:extLst>
          </p:cNvPr>
          <p:cNvSpPr txBox="1"/>
          <p:nvPr/>
        </p:nvSpPr>
        <p:spPr>
          <a:xfrm>
            <a:off x="3707116" y="271007"/>
            <a:ext cx="41751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2.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Torda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5F2A1203-1E7D-B34A-0A7A-FBC624EDB59A}"/>
              </a:ext>
            </a:extLst>
          </p:cNvPr>
          <p:cNvSpPr txBox="1"/>
          <p:nvPr/>
        </p:nvSpPr>
        <p:spPr>
          <a:xfrm>
            <a:off x="297768" y="1484784"/>
            <a:ext cx="1159328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🏛️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 van a városközpontban?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Wesselényi-ház (Történelmi Múzeum):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Egy igazi régi palotában láthatsz római kori páncélokat és fegyvereket, amiket a város szélén lévő egykori római erődből ástak ki.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Vallásszabadság városa: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főtéri templomban hirdették ki először a világon (1568-ban), hogy mindenki azt a vallást követheti, amit akar. Ez akkoriban hatalmas dolog volt!</a:t>
            </a: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🕵️‍♂️ Tudtad?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Potaissa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Torda római neve ez volt. Ha van időtök, a város szélén megnézhetitek az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Macedonica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légió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hatalmas erődjének romjait is.</a:t>
            </a:r>
          </a:p>
          <a:p>
            <a:pPr lvl="0"/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Sajtos barlang: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sóbánya járatait a második világháborúban óvóhelyként, utána pedig sokáig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sajtérlelésre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használták, mert ott pont tökéletes volt hozzá a klíma. </a:t>
            </a:r>
          </a:p>
          <a:p>
            <a:pPr lvl="0"/>
            <a:endParaRPr lang="hu-H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09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60349-C510-B53D-63C1-DF51CB43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7890E336-E9CA-A15E-48DC-6D60298B47D2}"/>
              </a:ext>
            </a:extLst>
          </p:cNvPr>
          <p:cNvSpPr txBox="1"/>
          <p:nvPr/>
        </p:nvSpPr>
        <p:spPr>
          <a:xfrm>
            <a:off x="4294212" y="332656"/>
            <a:ext cx="288032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1.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Nagykároly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Károlyi-kastély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A6830B0D-9952-3AE8-884B-1CA95E4834DD}"/>
              </a:ext>
            </a:extLst>
          </p:cNvPr>
          <p:cNvSpPr txBox="1"/>
          <p:nvPr/>
        </p:nvSpPr>
        <p:spPr>
          <a:xfrm>
            <a:off x="243520" y="1844824"/>
            <a:ext cx="11701784" cy="333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🏰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Miért pont ilyen a kinézete?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Bár ma úgy néz ki, mint egy középkori vár (tornyokkal, bástyákkal és vizesárokkal), ez a forma egy 19. századi "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tuning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eredménye. Akkoriban jött divatba a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romantikus stílus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így a tulajdonosok a régi várukat átépítették, hogy úgy nézzen ki, mint a francia lovagi kastélyok.</a:t>
            </a:r>
          </a:p>
          <a:p>
            <a:pPr>
              <a:lnSpc>
                <a:spcPct val="90000"/>
              </a:lnSpc>
            </a:pP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⚡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3 dolog, amit ne hagyj ki: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hatalmas kitömött állatok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 kastélyban van egy híres Afrika-kiállítás. Olyan vadászkupa-gyűjteményt láthatsz (oroszlánok, antilopok, fegyverek), mintha egy kalandfilmben járnál.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 "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titkos" park: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kastélyt egy óriási angolpark (arborétum) veszi körül. Keresd meg a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évesnél is idősebb platánfát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ami akkora, hogy egy egész osztály aláférne!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lovagterem: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 a kastély szíve, ahol régen hatalmas bálokat tartottak. Itt ismerkedett meg a híres költő,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Petőfi Sándor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szerelmével,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Szendrey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Júliával egy megyebálon.</a:t>
            </a:r>
          </a:p>
          <a:p>
            <a:pPr>
              <a:lnSpc>
                <a:spcPct val="90000"/>
              </a:lnSpc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8795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66235-CB4E-EDE4-72BB-7055A04F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A5A3B932-2951-31F4-9BF3-38598715A56D}"/>
              </a:ext>
            </a:extLst>
          </p:cNvPr>
          <p:cNvSpPr txBox="1"/>
          <p:nvPr/>
        </p:nvSpPr>
        <p:spPr>
          <a:xfrm>
            <a:off x="3646140" y="260648"/>
            <a:ext cx="41751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3.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Székelykő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4DE709C3-444A-4670-5298-4F4CA40CAB5B}"/>
              </a:ext>
            </a:extLst>
          </p:cNvPr>
          <p:cNvSpPr txBox="1"/>
          <p:nvPr/>
        </p:nvSpPr>
        <p:spPr>
          <a:xfrm>
            <a:off x="189756" y="1164135"/>
            <a:ext cx="115932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Székelykő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nem csak egy hegy, hanem Torockó „őre”, amely 1129 méter magasan tornyosodik a falu fölé. 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🏔️ Miért ilyen különleges a formája?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Messziről nézve a hegy egy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fekvő óriásra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hasonlít. A falu felőli oldala szinte függőleges sziklafal, ami miatt olyan, mintha egy hatalmas várfal állna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előtted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🧗‍♀️ A túra: Készülj fel a „lépcsőzésre”!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"Nagy-árok":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Ez a legnehezebb rész. Egy meredek, köves hasadékon kell felkapaszkodni. Olyan, mintha egy véget nem érő kőlépcsőn mennél, de ha felérsz a gerincre, a kilátás minden izomlázat megér!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csúcs: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Fentről belátni az egész Aranyos-völgyét, és tiszta időben még a Tordai-hasadék szikláit is látni.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Időtartam: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Feljutni kb. 1,5–2 óra, lefelé pedig kicsit gyorsabb, de vigyázni kell a csúszós kövekre.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F3CC638-9ED7-5D1B-9923-5B28110B2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6180" y="3933056"/>
            <a:ext cx="3145809" cy="209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49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D7BA1-61B2-A1CA-E855-E04B0E29F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64FF6319-0C67-2261-6A5B-9DC8D077F5C8}"/>
              </a:ext>
            </a:extLst>
          </p:cNvPr>
          <p:cNvSpPr txBox="1"/>
          <p:nvPr/>
        </p:nvSpPr>
        <p:spPr>
          <a:xfrm>
            <a:off x="3646140" y="260648"/>
            <a:ext cx="41751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3.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Székelykő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6B0C8D0A-C495-A05E-317D-9F605E41F031}"/>
              </a:ext>
            </a:extLst>
          </p:cNvPr>
          <p:cNvSpPr txBox="1"/>
          <p:nvPr/>
        </p:nvSpPr>
        <p:spPr>
          <a:xfrm>
            <a:off x="189756" y="1268760"/>
            <a:ext cx="115932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🕵️‍♂️ Titkok és legendák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tatárjárás: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legenda szerint a tatárjárás idején a helyiek a hegy tetején lévő várba menekültek. Mivel a sziklák megvédték őket, hálából a királytól nemesi rangot és földet kaptak – róluk (a székelyekről) kapta a hegy a nevét.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Barlangok: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sziklafalban több barlang is van. A leghíresebb a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Csepegő-barlang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ahol a sziklából állandóan szivárog a jéghideg víz.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"Kettős napkelte":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Ahogy már említettük, a hegy formája miatt a faluból nézve a nap reggel egyszer felkel, majd „elbújik” a sziklák mögé, és kicsit később újra megjelenik.</a:t>
            </a: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⚠️ Pro tippek a csúcstámadáshoz: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Cipő: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 indulj el sima utcai tornacipőben! A köves úton nagyon könnyen kimegy a bokád, egy tapadós talpú túracipő életmentő.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Víz: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Útközben nincs forrás, így fejenként legalább 1,5 liter vízzel vágjatok neki.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Időjárás: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 esik, vagy vizesek a kövek, ne induljatok el a Nagy-árkon, mert életveszélyesen csúszik!</a:t>
            </a:r>
          </a:p>
        </p:txBody>
      </p:sp>
    </p:spTree>
    <p:extLst>
      <p:ext uri="{BB962C8B-B14F-4D97-AF65-F5344CB8AC3E}">
        <p14:creationId xmlns:p14="http://schemas.microsoft.com/office/powerpoint/2010/main" val="22893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84B72-7C5B-F19A-788D-C4EB85596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EB256487-E496-5BF3-5938-D616E7AF8317}"/>
              </a:ext>
            </a:extLst>
          </p:cNvPr>
          <p:cNvSpPr txBox="1"/>
          <p:nvPr/>
        </p:nvSpPr>
        <p:spPr>
          <a:xfrm>
            <a:off x="3646140" y="260648"/>
            <a:ext cx="41751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3.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Torockószentgyörgy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5DC73171-FFD0-B8F1-59D9-0A2C81DF6EA2}"/>
              </a:ext>
            </a:extLst>
          </p:cNvPr>
          <p:cNvSpPr txBox="1"/>
          <p:nvPr/>
        </p:nvSpPr>
        <p:spPr>
          <a:xfrm>
            <a:off x="189756" y="1074509"/>
            <a:ext cx="115932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Torockószentgyörgy a Székelykő túloldalán fekszik, mindössze pár kilométerre Torockótól. Bár kisebb a szomszédjánál, a hangulata és a vára miatt legalább annyira izgalmas hely.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🏰 A 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torockószentgyörgyi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vár (Várhegy)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 a falu igazi látványossága. A sziklák tetején trónoló romokhoz egy könnyebb túrával lehet feljutni.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kaland: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várromok közé be lehet menni, fel lehet mászni a bástyák maradékaira, és felfedezhetitek az egykori lovagterem vagy a börtön helyét.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kilátás: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Fentről pont rá lehet látni a Székelykő „hátára” és az egész völgyre. Olyan, mintha egy drónfelvételt néznétek élőben.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Történelem: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várat a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Thoroczkai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család építette a 13. században. Sokáig bírta a ostromokat, de végül az osztrák katonák robbantották fel a 18. század elején – ezért maradtak csak a falak.</a:t>
            </a:r>
          </a:p>
        </p:txBody>
      </p:sp>
      <p:pic>
        <p:nvPicPr>
          <p:cNvPr id="3" name="Kép 2" descr="Baraka - Erdély, Torockószentgyörgy">
            <a:extLst>
              <a:ext uri="{FF2B5EF4-FFF2-40B4-BE49-F238E27FC236}">
                <a16:creationId xmlns:a16="http://schemas.microsoft.com/office/drawing/2014/main" id="{E42B1317-86B4-EA6F-B98F-5260751C1F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909" y="4077072"/>
            <a:ext cx="3026221" cy="2016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F95C370A-42CF-03AB-F15C-79BA751392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8388" y="4091777"/>
            <a:ext cx="3026222" cy="201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29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765BE-E411-DE26-D325-C493992B1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DD7534B9-E3A1-70A9-D6C2-6AF4C16DE08D}"/>
              </a:ext>
            </a:extLst>
          </p:cNvPr>
          <p:cNvSpPr txBox="1"/>
          <p:nvPr/>
        </p:nvSpPr>
        <p:spPr>
          <a:xfrm>
            <a:off x="3646140" y="260648"/>
            <a:ext cx="41751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3.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Torockószentgyörgy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5D709205-C21B-DD8F-BB55-5CD2CBF8BDFC}"/>
              </a:ext>
            </a:extLst>
          </p:cNvPr>
          <p:cNvSpPr txBox="1"/>
          <p:nvPr/>
        </p:nvSpPr>
        <p:spPr>
          <a:xfrm>
            <a:off x="189756" y="1305341"/>
            <a:ext cx="1159328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⛪ Mit érdemes még megnézni?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unitárius templom: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Ez a falu központjában áll, és nagyon szép, régi kazettás mennyezete van. </a:t>
            </a:r>
          </a:p>
          <a:p>
            <a:pPr lvl="0"/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templomkertben gyakran látni különleges sírköveket is.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kúria: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faluban ma is látható a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Thoroczkai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család egykori udvarháza (kastélya), ami bár kicsit romos, mégis látszik rajta, hogy régen milyen előkelő hely volt.</a:t>
            </a: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🕵️‍♂️ Tudtad?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Vármentés: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Pár éve lelkes fiatalok és régészek elkezdték kitakarítani a várat a bozóttól, így ma már sokkal több fal látszik, mint korábban.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Kényelmesebb túra: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 a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Székelykőt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túl nehéznek találod, a várhegyre való felmászás tökéletes „bemelegítés”. Kb.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20-30 perc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alatt fent is vagytok a faluból.</a:t>
            </a: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🚶‍♂️ Átgyalogolnál Torockóról?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két falu között egy kellemes, majdnem vízszintes mezei út vezet a hegy lábánál. Kb.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45-60 perc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alatt át lehet sétálni, és közben végig láthatjátok a Székelykő hatalmas falait.</a:t>
            </a:r>
          </a:p>
        </p:txBody>
      </p:sp>
    </p:spTree>
    <p:extLst>
      <p:ext uri="{BB962C8B-B14F-4D97-AF65-F5344CB8AC3E}">
        <p14:creationId xmlns:p14="http://schemas.microsoft.com/office/powerpoint/2010/main" val="189059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31343-7403-80A9-939E-0C137F7EC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84888CBF-FEFE-FF52-AF15-8823EC114A79}"/>
              </a:ext>
            </a:extLst>
          </p:cNvPr>
          <p:cNvSpPr txBox="1"/>
          <p:nvPr/>
        </p:nvSpPr>
        <p:spPr>
          <a:xfrm>
            <a:off x="3646140" y="260648"/>
            <a:ext cx="41751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4.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Nagyenyed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09C771E4-BC3B-A18C-BDF8-C4E69B345D2A}"/>
              </a:ext>
            </a:extLst>
          </p:cNvPr>
          <p:cNvSpPr txBox="1"/>
          <p:nvPr/>
        </p:nvSpPr>
        <p:spPr>
          <a:xfrm>
            <a:off x="297768" y="1268760"/>
            <a:ext cx="115932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Nagyenyed (románul: </a:t>
            </a:r>
            <a:r>
              <a:rPr lang="hu-HU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Aiud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az egyik legfontosabb iskolaváros Erdélyben. Olyan, mintha a magyar történelem egy darabkája megállt volna itt az időben. 13-14 évesen a legérdekesebb része a városnak a „diákbirodalom”.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🎓 A Bethlen Gábor Kollégium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 nem csak egy iskola, hanem egy egész városrész. 1622-ben alapították, és azóta is működik! 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Híres diákok: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Itt tanult szinte mindenki, aki fontos volt az erdélyi kultúrában, például a híres író,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Kőrösi Csoma Sándor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is, aki innen indult el gyalog Ázsiába.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Természettudományi Múzeum: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kollégium épületében van egy elképesztő gyűjtemény. Ha szereted a furcsa preparátumokat, ritka köveket vagy régi fizikai eszközöket, ezt imádni fogod. Olyan a hangulata, mint a Harry Potterben egy szaktanteremnek. 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C29622D-3A71-CC15-0B72-5A1404829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108" y="4005064"/>
            <a:ext cx="4771755" cy="198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93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8EF08-1B0D-F3AB-2E1E-18EEA2D48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E37CED5F-D582-007F-B055-CD081507BB31}"/>
              </a:ext>
            </a:extLst>
          </p:cNvPr>
          <p:cNvSpPr txBox="1"/>
          <p:nvPr/>
        </p:nvSpPr>
        <p:spPr>
          <a:xfrm>
            <a:off x="3646140" y="260648"/>
            <a:ext cx="41751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4.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Nagyenyed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69A9D809-F0E4-1E41-1601-D01F2982C35C}"/>
              </a:ext>
            </a:extLst>
          </p:cNvPr>
          <p:cNvSpPr txBox="1"/>
          <p:nvPr/>
        </p:nvSpPr>
        <p:spPr>
          <a:xfrm>
            <a:off x="261764" y="908720"/>
            <a:ext cx="113052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🏰 A vár és a templom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város központjában egy igazi középkori várfalat találsz bástyákkal.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templomvár: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falakon belül áll a hatalmas református templom. Érdekessége, hogy a bástyákat régen a különböző mesterségek (mészárosok, szabók, csizmadiák) védték támadás idején.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800 diák emlékműve: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vár mellett láthatsz egy emlékművet. Egy legenda szerint a kuruc-labanc háborúk idején az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enyedi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diákok husángokkal (botokkal) verték ki a várost sanyargató katonákat. Ez a híres „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enyedi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két fűzfa” története.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🕵️‍♂️ Mit érdemes még tudni?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Enyedi-hasadék: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 van időtök kirándulni, a várostól nem messze van egy kisebb szurdokvölgy, ami hasonló a Tordai-hasadékhoz, de sokkal vadregényesebb és kevesebben ismerik.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Borvidék: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Nagyenyed környéke híres a fehérborairól (főleg a leánykáról), a domboldalak tele vannak szőlővel.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💡 Tudtad?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Nagyenyedet régen „Erdély Athénjának” hívták, </a:t>
            </a: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mert olyan sok tudós és művész tanult itt. </a:t>
            </a:r>
          </a:p>
          <a:p>
            <a:pPr lvl="0"/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896CA0C-E11D-3CE0-53CD-09600B83D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6340" y="4293096"/>
            <a:ext cx="2666191" cy="1922362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32027803-BE53-8A5F-09CE-4699E04F6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0716" y="4293096"/>
            <a:ext cx="1278166" cy="192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1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57EC2-244E-00B4-37DC-C03AACF22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73376F92-BDB4-CE22-7093-47842756D84A}"/>
              </a:ext>
            </a:extLst>
          </p:cNvPr>
          <p:cNvSpPr txBox="1"/>
          <p:nvPr/>
        </p:nvSpPr>
        <p:spPr>
          <a:xfrm>
            <a:off x="3646140" y="260648"/>
            <a:ext cx="417519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4.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Gyulafehérvár</a:t>
            </a:r>
          </a:p>
          <a:p>
            <a:pPr algn="ctr">
              <a:lnSpc>
                <a:spcPct val="90000"/>
              </a:lnSpc>
            </a:pPr>
            <a:endParaRPr lang="hu-H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486AA072-211D-A8DA-CFF0-0EA45341C253}"/>
              </a:ext>
            </a:extLst>
          </p:cNvPr>
          <p:cNvSpPr txBox="1"/>
          <p:nvPr/>
        </p:nvSpPr>
        <p:spPr>
          <a:xfrm>
            <a:off x="261764" y="1124744"/>
            <a:ext cx="113052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Gyulafehérvár (románul: </a:t>
            </a:r>
            <a:r>
              <a:rPr lang="hu-HU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 </a:t>
            </a:r>
            <a:r>
              <a:rPr lang="hu-HU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Iulia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Erdély ősi történelmi fővárosa, ahol az ókori római romok, a középkori magyar emlékek és a modern román történelem egyetlen hatalmas várfalon belül találkozik. </a:t>
            </a: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🏰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Csillagvár (Alba 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Carolina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Citadella)</a:t>
            </a: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 Európa egyik legnagyobb és legjobb állapotban lévő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Vauban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-típusú erődítménye.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Felülről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nézve egy hatalmas,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hétágú csillagot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formáz.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Őrségváltás: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2026-ban is naponta (általában 12:00-kor) láthatod a látványos ceremóniát. A katonák 18. századi osztrák egyenruhában, néha lovasokkal és ágyúdörrenéssel kísérve vonulnak fel a várkapuknál.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Várfal-túra: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falakon körbe lehet sétálni vagy biciklizni. Szuper bérelhető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bringóhintók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és elektromos járművek is vannak, amikkel az egész erődöt bejárhatjátok. </a:t>
            </a:r>
          </a:p>
        </p:txBody>
      </p:sp>
      <p:pic>
        <p:nvPicPr>
          <p:cNvPr id="5" name="Kép 4" descr="Lopják a szobrokat a gyulafehérvári várból">
            <a:extLst>
              <a:ext uri="{FF2B5EF4-FFF2-40B4-BE49-F238E27FC236}">
                <a16:creationId xmlns:a16="http://schemas.microsoft.com/office/drawing/2014/main" id="{D1A59C4F-2471-5E21-B5FB-63D9EBD591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214" y="3933056"/>
            <a:ext cx="3969182" cy="22826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981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92C46-8C14-755D-1670-47ECA938F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62843160-F9B0-6EFC-99A9-A0B8F2371F20}"/>
              </a:ext>
            </a:extLst>
          </p:cNvPr>
          <p:cNvSpPr txBox="1"/>
          <p:nvPr/>
        </p:nvSpPr>
        <p:spPr>
          <a:xfrm>
            <a:off x="3646140" y="260648"/>
            <a:ext cx="41751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4.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Gyulafehérvár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1EA0F4A6-C11B-FB74-8B74-A71856FEE42D}"/>
              </a:ext>
            </a:extLst>
          </p:cNvPr>
          <p:cNvSpPr txBox="1"/>
          <p:nvPr/>
        </p:nvSpPr>
        <p:spPr>
          <a:xfrm>
            <a:off x="261764" y="1350177"/>
            <a:ext cx="113052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⛪ A Szent Mihály-székesegyház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 Erdély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legrégebbi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és leghosszabb katedrálisa – több mint 800 éves!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Híres sírok: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Itt nyugszik a törökverő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Hunyadi János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fia, László, valamint erdélyi fejedelmek, mint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Bethlen Gábor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és I. Rákóczi György is.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Titok: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Keresd meg a padlón az eltérő színű köveket! Ezek jelzik az egykori, még régebbi templom alapjait. 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🏛️ Ortodox Katedrális (A Koronázási templom) 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Közvetlenül a katolikus templom mellett áll ez a hatalmas, bizánci stílusú épület. 1922-ben itt koronázták meg a román királyi párt, miután Erdély Románia része lett. </a:t>
            </a:r>
          </a:p>
        </p:txBody>
      </p:sp>
      <p:pic>
        <p:nvPicPr>
          <p:cNvPr id="3" name="Kép 2" descr="Gyulafehérvári érseki székesegyház – Wikipédia">
            <a:extLst>
              <a:ext uri="{FF2B5EF4-FFF2-40B4-BE49-F238E27FC236}">
                <a16:creationId xmlns:a16="http://schemas.microsoft.com/office/drawing/2014/main" id="{508CE86B-DFB6-850C-4A4C-992337AF01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172" y="3789040"/>
            <a:ext cx="3760454" cy="23477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317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54C1E-3FFE-0392-4612-31D4174CF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A62FED7F-9513-F393-23BA-7661F9A094F6}"/>
              </a:ext>
            </a:extLst>
          </p:cNvPr>
          <p:cNvSpPr txBox="1"/>
          <p:nvPr/>
        </p:nvSpPr>
        <p:spPr>
          <a:xfrm>
            <a:off x="3646140" y="260648"/>
            <a:ext cx="417519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4.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Gyulafehérvár</a:t>
            </a:r>
          </a:p>
          <a:p>
            <a:pPr algn="ctr">
              <a:lnSpc>
                <a:spcPct val="90000"/>
              </a:lnSpc>
            </a:pPr>
            <a:endParaRPr lang="hu-H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C10B55D0-DD4F-A520-59BF-9D4A9EE29F5D}"/>
              </a:ext>
            </a:extLst>
          </p:cNvPr>
          <p:cNvSpPr txBox="1"/>
          <p:nvPr/>
        </p:nvSpPr>
        <p:spPr>
          <a:xfrm>
            <a:off x="333772" y="1196752"/>
            <a:ext cx="113052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🕵️‍♂️ Kalandok tiniknek: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Római romok (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Apulum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vár területén több helyen láthatók az ókori római légió táborának maradványai. Péntek esténként néha még római katonai bemutatókat is tartanak.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Egyesülés 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Múzeuma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(Babilon-épület):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 érdekelnek a régi fegyverek, páncélok és a történelem, ez a hely egy hatalmas labirintus, tele kincsekkel.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Batthyáneum: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Ez a könyvtár őrzi a világ egyik legértékesebb középkori kódexét, az </a:t>
            </a:r>
            <a:r>
              <a:rPr lang="hu-HU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Arany kódexet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Codex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Aureus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és itt van a harmadik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legrégebbi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magyar nyelvemlék is.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Tudtad?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várnak hét hatalmas, díszes kapuja van. A III. kapu a legnagyobb: ez egy igazi diadalív, aminek a tetején III. Károly császár szobra látható.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0E2883C-3C49-A2A6-2EBF-7DE7F695A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188" y="3933056"/>
            <a:ext cx="3187452" cy="212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1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62122-FE78-CB00-77D7-36DD452F3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3E790C97-EAF0-0391-164D-FB664807F897}"/>
              </a:ext>
            </a:extLst>
          </p:cNvPr>
          <p:cNvSpPr txBox="1"/>
          <p:nvPr/>
        </p:nvSpPr>
        <p:spPr>
          <a:xfrm>
            <a:off x="3646140" y="260648"/>
            <a:ext cx="417519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4.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Vajdahunyad</a:t>
            </a:r>
          </a:p>
          <a:p>
            <a:pPr algn="ctr">
              <a:lnSpc>
                <a:spcPct val="90000"/>
              </a:lnSpc>
            </a:pPr>
            <a:endParaRPr lang="hu-H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E9DCFC0A-6F03-26F1-B91C-3A7512404627}"/>
              </a:ext>
            </a:extLst>
          </p:cNvPr>
          <p:cNvSpPr txBox="1"/>
          <p:nvPr/>
        </p:nvSpPr>
        <p:spPr>
          <a:xfrm>
            <a:off x="333772" y="1052736"/>
            <a:ext cx="116652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Vajdahunyad vára (románul: </a:t>
            </a:r>
            <a:r>
              <a:rPr lang="hu-HU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Castelul</a:t>
            </a:r>
            <a:r>
              <a:rPr lang="hu-HU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Corvinilor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Erdély, sőt talán egész Európa egyik leglátványosabb gótikus lovagvára. Mikszáth Kálmán nem véletlenül hívta a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„várak királyának”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2026-ban a látogatás különösen izgalmas, mivel a várost alapító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Hunyadi János emlékéve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alkalmából számos különleges programmal készülnek. 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🏰 A „Harry Potter”-es hangulatú vár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várhoz egy hatalmas fahídon keresztül sétálhattok be, ami alatt egy mély szakadék tátong. Belül olyan, mintha egy filmbe csöppentetek volna: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Lovagterem: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Hatalmas oszlopok és boltívek között képzelhetitek el a régi lakomákat.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Kínzókamra és börtön: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 bírjátok az izgalmakat, megnézhetitek, hogyan „vendégelték meg” régen a foglyokat.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legendás kút: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vár udvarán van egy 30 méter mély kút. A legenda szerint török foglyok ásták ki 15 év alatt, abban a reményben, hogy szabadon engedik őket (de a végén sajnos nem így lett).</a:t>
            </a:r>
          </a:p>
        </p:txBody>
      </p:sp>
      <p:pic>
        <p:nvPicPr>
          <p:cNvPr id="4" name="Kép 3" descr="Vajdahunyad vára és a Hunyadi család - Kirándulás a történelembe">
            <a:extLst>
              <a:ext uri="{FF2B5EF4-FFF2-40B4-BE49-F238E27FC236}">
                <a16:creationId xmlns:a16="http://schemas.microsoft.com/office/drawing/2014/main" id="{CE239848-50B3-B4CC-BEBB-166A172DDD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039" y="4258933"/>
            <a:ext cx="3581400" cy="2013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905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5D825-AC8E-1AC6-FDC0-846BE6F76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29C441E7-FD93-E720-7943-F54C2C61F0A8}"/>
              </a:ext>
            </a:extLst>
          </p:cNvPr>
          <p:cNvSpPr txBox="1"/>
          <p:nvPr/>
        </p:nvSpPr>
        <p:spPr>
          <a:xfrm>
            <a:off x="4294212" y="332656"/>
            <a:ext cx="288032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1.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Nagykároly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Károlyi-kastély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91BCBDAD-4C58-6B0E-BCC6-8E7E71A004F8}"/>
              </a:ext>
            </a:extLst>
          </p:cNvPr>
          <p:cNvSpPr txBox="1"/>
          <p:nvPr/>
        </p:nvSpPr>
        <p:spPr>
          <a:xfrm>
            <a:off x="333772" y="1420489"/>
            <a:ext cx="11701784" cy="183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Tudtad?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Vizesárok: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kastély körül ma is megvan a mély árok, amiben régen víz volt, hogy megvédje a   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lakókat a támadóktól. Ma egy fahídon sétálhatsz át rajta.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Kísértet-sztorik: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 minden rendes kastélyhoz, ehhez is tartoznak legendák titkos alagutakról és 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régi lakókról, akik még mindig a falak között járnak.</a:t>
            </a:r>
          </a:p>
          <a:p>
            <a:pPr>
              <a:lnSpc>
                <a:spcPct val="90000"/>
              </a:lnSpc>
            </a:pP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Pro tipp: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Vigyél kényelmes cipőt, mert a parkban és a kastély termeiben rengeteget lehet bóklászni, 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és minden sarok jó helyszín egy Instagram-fotóhoz!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4FE779CF-F1A8-274A-38DD-89AC72365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595" y="3861048"/>
            <a:ext cx="3254218" cy="2386043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D16F7323-7C40-326B-56AD-1899399251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508" y="3286357"/>
            <a:ext cx="1693092" cy="300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97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8FD5B-4D14-29B2-AE6C-4984E3A1B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A37967EB-27B9-69E0-D644-D74537D1DA5F}"/>
              </a:ext>
            </a:extLst>
          </p:cNvPr>
          <p:cNvSpPr txBox="1"/>
          <p:nvPr/>
        </p:nvSpPr>
        <p:spPr>
          <a:xfrm>
            <a:off x="3646140" y="260648"/>
            <a:ext cx="417519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4.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Vajdahunyad</a:t>
            </a:r>
          </a:p>
          <a:p>
            <a:pPr algn="ctr">
              <a:lnSpc>
                <a:spcPct val="90000"/>
              </a:lnSpc>
            </a:pPr>
            <a:endParaRPr lang="hu-H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9071F08-9207-B231-0CCE-0477E3DEA080}"/>
              </a:ext>
            </a:extLst>
          </p:cNvPr>
          <p:cNvSpPr txBox="1"/>
          <p:nvPr/>
        </p:nvSpPr>
        <p:spPr>
          <a:xfrm>
            <a:off x="261764" y="1582340"/>
            <a:ext cx="116652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🕵️‍♂️ Miért érdemes 2026-ban menni?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2026-ban ünneplik Hunyadi János halálának 570. évfordulóját, ezért az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Iancu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Hunedoara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(Hunyadi János) emlékév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keretében: 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Középkori fesztiválok: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Lovagi tornák, íjászat és re-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enactment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(történelmi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újrajátszás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bemutatók.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Éjszakai vetítések: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vár falaira vetített látványos fényfestések és szabadtéri filmvetítések.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Interaktív kiállítások: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Modern, tabletes vagy VR-megoldásokkal mutatják be a vár titkait. </a:t>
            </a: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💡 Tudtad?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hollós gyűrű: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Hunyadi-család címerében egy holló tart a csőrében egy aranygyűrűt. A legenda szerint a gyűrűt a kis Hunyadi Jánostól egy holló elcsente, de ő íjjal visszaszerezte – így lett ez a család jelképe.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Drakula: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Egyes legendák szerint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Vlad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Țepeș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 hírhedt Drakula gróf) is raboskodott a vár börtönében. 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Tipp: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várban sok a meredek lépcső és a csúszós kő, úgyhogy ide is a legkényelmesebb tornacipőtökben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gyertek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19B02506-2109-EC1B-8604-09FEE160D8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772" r="2454"/>
          <a:stretch>
            <a:fillRect/>
          </a:stretch>
        </p:blipFill>
        <p:spPr>
          <a:xfrm>
            <a:off x="10558908" y="245789"/>
            <a:ext cx="1239776" cy="133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85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84900-30CD-867D-93F2-B0757B3D3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48F5FCC5-089F-1170-302D-84EDADF70527}"/>
              </a:ext>
            </a:extLst>
          </p:cNvPr>
          <p:cNvSpPr txBox="1"/>
          <p:nvPr/>
        </p:nvSpPr>
        <p:spPr>
          <a:xfrm>
            <a:off x="3646140" y="260648"/>
            <a:ext cx="417519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4.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Déva</a:t>
            </a:r>
          </a:p>
          <a:p>
            <a:pPr algn="ctr">
              <a:lnSpc>
                <a:spcPct val="90000"/>
              </a:lnSpc>
            </a:pPr>
            <a:endParaRPr lang="hu-H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ECDD874-8369-01BF-94E0-61C31C794A0C}"/>
              </a:ext>
            </a:extLst>
          </p:cNvPr>
          <p:cNvSpPr txBox="1"/>
          <p:nvPr/>
        </p:nvSpPr>
        <p:spPr>
          <a:xfrm>
            <a:off x="261764" y="1028343"/>
            <a:ext cx="116652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Déva az a hely, ahol a történelem egy igazi „magaslati levegővel” és egy modern kalanddal párosul. 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🏰 Déva vára – Ahol „megáll a lábad”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város feletti 371 méteres vulkanikus hegyen trónolnak a vár romjai. 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Kőmíves Kelemen legendája: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Biztosan hallottad már a balladát a falba épített asszonyról. A legenda szerint a dévai vár volt az, amit „tizenkét kőmíves” próbált felépíteni, de amit nappal raktak, éjjelre leomlott.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hírhedt felvonó (sikló):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2026-ban ismét működik a modern panorámafelvonó, ami meredeken visz fel a csúcsra. Gyors és látványos, de ha van bennetek energia, gyalog is felmehettek a kanyargós szerpentinen (kb. 20-30 perc).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kilátás: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Fentről belátni az egész Maros-völgyét és a környező hegyeket. </a:t>
            </a: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4E68E99-C5DF-FFDF-5944-9A2362E09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0196" y="3890665"/>
            <a:ext cx="3117883" cy="211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09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60EE1-BB4C-4161-86B4-3404C9356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746F6243-DB50-B220-7C70-F179D996363A}"/>
              </a:ext>
            </a:extLst>
          </p:cNvPr>
          <p:cNvSpPr txBox="1"/>
          <p:nvPr/>
        </p:nvSpPr>
        <p:spPr>
          <a:xfrm>
            <a:off x="3646140" y="260648"/>
            <a:ext cx="417519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4.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Déva</a:t>
            </a:r>
          </a:p>
          <a:p>
            <a:pPr algn="ctr">
              <a:lnSpc>
                <a:spcPct val="90000"/>
              </a:lnSpc>
            </a:pPr>
            <a:endParaRPr lang="hu-H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EED26DC3-B45E-766E-E3A7-F8276C00CADB}"/>
              </a:ext>
            </a:extLst>
          </p:cNvPr>
          <p:cNvSpPr txBox="1"/>
          <p:nvPr/>
        </p:nvSpPr>
        <p:spPr>
          <a:xfrm>
            <a:off x="116000" y="834046"/>
            <a:ext cx="11449272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🏛️ Magna 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Curia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(Bethlen-kastély) 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vár tövében fekvő gyönyörű, fehér kastély nem csak egy régi épület, hanem a Dák és Római Civilizáció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Múzeuma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Miért érdemes bemenni?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Olyan, mint egy igazi kincstár: római kori mozaikok, páncélok és ősi ékszerek várnak. Az épület maga is nagyon fotogén a díszes lépcsőivel. </a:t>
            </a:r>
          </a:p>
          <a:p>
            <a:pPr lvl="0"/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❤️ A Szent Ferenc Alapítvány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Déva ma világszerte ismert a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Böjte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Csaba által alapított gyermekotthonról. </a:t>
            </a:r>
          </a:p>
          <a:p>
            <a:pPr lvl="0"/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központ a vár siklóállomásától alig 5 percre található. Gyakran látogatnak ide diákcsoportok, hogy megismerjék az ott élő gyerekek mindennapjait és megnézzék a ferences kolostort. </a:t>
            </a: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Tipp: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Este 9-től nézzétek meg a főtéren a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zenélő szökőkutat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ami színes fényekkel és zenével dobja fel a hangulatot! </a:t>
            </a:r>
          </a:p>
          <a:p>
            <a:pPr lvl="0"/>
            <a:endParaRPr lang="hu-H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4E784D18-AE43-2A2C-D359-EDDC6A518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216" y="4473442"/>
            <a:ext cx="2807046" cy="187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1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F952A-C629-4766-9A82-1616C18AA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0984F811-0AF7-62FE-6590-A1307AC75D8E}"/>
              </a:ext>
            </a:extLst>
          </p:cNvPr>
          <p:cNvSpPr txBox="1"/>
          <p:nvPr/>
        </p:nvSpPr>
        <p:spPr>
          <a:xfrm>
            <a:off x="3646140" y="260648"/>
            <a:ext cx="417519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4.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Arad</a:t>
            </a:r>
          </a:p>
          <a:p>
            <a:pPr algn="ctr">
              <a:lnSpc>
                <a:spcPct val="90000"/>
              </a:lnSpc>
            </a:pPr>
            <a:endParaRPr lang="hu-H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99059D6E-B8A3-7C21-C3B7-EE4394CF417F}"/>
              </a:ext>
            </a:extLst>
          </p:cNvPr>
          <p:cNvSpPr txBox="1"/>
          <p:nvPr/>
        </p:nvSpPr>
        <p:spPr>
          <a:xfrm>
            <a:off x="261764" y="980728"/>
            <a:ext cx="114492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Arad a történelem és a modern élet izgalmas keveréke, ahol a Maros-parti sétányok és a hatalmas paloták között igazi felfedezőnek érezheted magad. 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🗿 A Szabadság-szobor és a Megbékélés parkja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 a város legismertebb magyar emlékműve, amelynek kalandos története van.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sztori: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szobrot 1890-ben állították a kivégzett vértanúk emlékére, de Trianon után 80 évig el volt zárva (még a vár árkába is bedobták!). Csak 2004-ben állították fel újra.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Látnivaló: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parkban a magyar Szabadság-szoborral szemben egy román diadalív is áll, ezért hívják a „Megbékélés parkjának”.</a:t>
            </a:r>
          </a:p>
        </p:txBody>
      </p:sp>
      <p:pic>
        <p:nvPicPr>
          <p:cNvPr id="8194" name="Picture 2" descr="Szabadság-szobor (Arad) – Wikipédia">
            <a:extLst>
              <a:ext uri="{FF2B5EF4-FFF2-40B4-BE49-F238E27FC236}">
                <a16:creationId xmlns:a16="http://schemas.microsoft.com/office/drawing/2014/main" id="{CEABF68D-8277-2E22-31C7-50D6D2000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172" y="3464475"/>
            <a:ext cx="3377953" cy="253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58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FB568-0B34-DF5B-CB33-A54F052DB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CC278D99-2278-7F57-2CC9-C6CCE078D43C}"/>
              </a:ext>
            </a:extLst>
          </p:cNvPr>
          <p:cNvSpPr txBox="1"/>
          <p:nvPr/>
        </p:nvSpPr>
        <p:spPr>
          <a:xfrm>
            <a:off x="3646140" y="260648"/>
            <a:ext cx="417519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4.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Arad</a:t>
            </a:r>
          </a:p>
          <a:p>
            <a:pPr algn="ctr">
              <a:lnSpc>
                <a:spcPct val="90000"/>
              </a:lnSpc>
            </a:pPr>
            <a:endParaRPr lang="hu-H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1DF3B0A0-725E-D62E-61D7-056945E72B09}"/>
              </a:ext>
            </a:extLst>
          </p:cNvPr>
          <p:cNvSpPr txBox="1"/>
          <p:nvPr/>
        </p:nvSpPr>
        <p:spPr>
          <a:xfrm>
            <a:off x="189756" y="1228397"/>
            <a:ext cx="114492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🏰 Az Aradi vár (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Cetatea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Aradului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 hatalmas, csillag alakú erődítmény a Maros kanyarulatában. A várban ma is katonaság állomásozik, ezért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csak különleges nyílt napokon látogatható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(általában március elején), és ilyenkor is csak román állampolgárok mehetnek be.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Kívülről: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várfalak mentén azonban szuper sétányok vannak, ahol láthatod az erőd hatalmas méreteit. </a:t>
            </a: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🏛️ Paloták a „forradalmi” sugárúton 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főút (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Bulevardul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Revoluției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tele van olyan díszes épületekkel, amik úgy néznek ki, mint a díszletek egy kosztümös filmben. 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Városháza: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város központja, egy hatalmas fehér épület óratoronnyal.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Kultúrpalota: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Itt találod a múzeumot és a filharmóniát is. A homlokzatán lévő szobrok és a díszes tető zseniális fotótéma.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Neumann-palota: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Egykori gazdag bárói család háza, ami ma is az egyik legszebb szecessziós épület a városban.</a:t>
            </a:r>
          </a:p>
        </p:txBody>
      </p:sp>
    </p:spTree>
    <p:extLst>
      <p:ext uri="{BB962C8B-B14F-4D97-AF65-F5344CB8AC3E}">
        <p14:creationId xmlns:p14="http://schemas.microsoft.com/office/powerpoint/2010/main" val="162934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BCAD9-4DE3-4A6D-2DD9-09D913E24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9114F841-E2CB-C8F5-7E0E-3155034137BB}"/>
              </a:ext>
            </a:extLst>
          </p:cNvPr>
          <p:cNvSpPr txBox="1"/>
          <p:nvPr/>
        </p:nvSpPr>
        <p:spPr>
          <a:xfrm>
            <a:off x="3646140" y="260648"/>
            <a:ext cx="417519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4.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Arad</a:t>
            </a:r>
          </a:p>
          <a:p>
            <a:pPr algn="ctr">
              <a:lnSpc>
                <a:spcPct val="90000"/>
              </a:lnSpc>
            </a:pPr>
            <a:endParaRPr lang="hu-H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5B7DC8A-D809-EBC3-2917-C01B5359EBFF}"/>
              </a:ext>
            </a:extLst>
          </p:cNvPr>
          <p:cNvSpPr txBox="1"/>
          <p:nvPr/>
        </p:nvSpPr>
        <p:spPr>
          <a:xfrm>
            <a:off x="189756" y="1228397"/>
            <a:ext cx="114492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🌊 Kikapcsolódás a Maros-parton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Neptun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Strand: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Ez Románia egyik legnagyobb strandkomplexuma. Ha nyáron mész, itt medencék, csúszdák és sportpályák várnak. 2026 májusában itt tartják a népszerű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Aradi Magyar Majálist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Maros-parti sétány: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Tökéletes hely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gördeszkázáshoz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bringázáshoz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vagy csak egy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fagyizáshoz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folyó mentén. </a:t>
            </a:r>
          </a:p>
          <a:p>
            <a:endParaRPr lang="hu-H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🕵️‍♂️ Tudtad?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első autó: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Aradon gyártották az első Romániában készült személygépkocsit (a Márta nevű autót).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Vértanúk obeliszkje: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vár melletti vesztőhelyen egy emlékmű jelzi azt a pontot, ahol 1849-ben a tábornokokat kivégezték. Minden október 6-án ide zarándokol el a legtöbb magyar látogató.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2E5958CE-0BEA-4C5A-6853-014A1F0AA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2284" y="4293096"/>
            <a:ext cx="1525262" cy="203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07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66FBB-EF4C-B9E5-E6A5-C983DFB98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5CE16F52-30A0-6637-19C1-A7FE13503B52}"/>
              </a:ext>
            </a:extLst>
          </p:cNvPr>
          <p:cNvSpPr txBox="1"/>
          <p:nvPr/>
        </p:nvSpPr>
        <p:spPr>
          <a:xfrm>
            <a:off x="4294212" y="332656"/>
            <a:ext cx="3528392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1.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Érmindszent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Ady Endre szülőháza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0F503303-7561-E668-BD40-389F54BF21F1}"/>
              </a:ext>
            </a:extLst>
          </p:cNvPr>
          <p:cNvSpPr txBox="1"/>
          <p:nvPr/>
        </p:nvSpPr>
        <p:spPr>
          <a:xfrm>
            <a:off x="189756" y="1440599"/>
            <a:ext cx="11593288" cy="233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Érmindszent (románul: Ady Endre) nem egy átlagos falu: ez a hely a magyar irodalom egyik „szuperhőse”,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Ady Endre szülőhelye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 ide ellátogatsz, olyan, mintha visszautaznál az időben a 19. század végére. 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🏠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két „Ady-ház”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telken nem egy, hanem rögtön két érdekes épületet is találsz: 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nádfedeles szülőház: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 egy igazi régi parasztház. Ady itt született 1877-ben. Belül láthatod a 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„tisztaszobát” és a konyhát, pont úgy berendezve, ahogy akkoriban használták.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Ady-kúria: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Ahogy a családnak jobban ment a sora, építettek egy modernebb, nagyobb házat 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is. Ma ebben találod a komolyabb kiállítást Ady verseivel, leveleivel és a kalandos újságírói 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életével kapcsolatban. 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1F530586-D61A-D3DF-C928-D28D91F58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8268" y="3933056"/>
            <a:ext cx="1426096" cy="201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6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FF511-5EF3-F36C-6E3C-5A61A987D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2631D0F3-8103-3B4E-60FB-1FC4323FFB76}"/>
              </a:ext>
            </a:extLst>
          </p:cNvPr>
          <p:cNvSpPr txBox="1"/>
          <p:nvPr/>
        </p:nvSpPr>
        <p:spPr>
          <a:xfrm>
            <a:off x="4150196" y="116632"/>
            <a:ext cx="3528392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1.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Érmindszent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Ady Endre szülőháza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61D580AE-E6C1-CD21-6F6C-7A8F0A1B9CB8}"/>
              </a:ext>
            </a:extLst>
          </p:cNvPr>
          <p:cNvSpPr txBox="1"/>
          <p:nvPr/>
        </p:nvSpPr>
        <p:spPr>
          <a:xfrm>
            <a:off x="261764" y="1340768"/>
            <a:ext cx="11665296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🕵️‍♂️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Érdekességek, amiket érdemes tudni: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Névváltás: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falu neve ma hivatalosan is Ady Endre. Ez elég ritka: képzeld el, ha a városodat 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egy híres íróról neveznék el!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"Hetes":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Ady egyik leghíresebb versében („A Hortobágy poétája”) is visszaköszön ez a 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vidék, amit ő csak „szilágysági hepehupának” hívott.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Virtuális túra: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épp nem tudsz odautazni, a szülőházat online is bejárhatod 3D-ben.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9483D98-75EA-7D5E-2F61-BC5F1D436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068" y="3302053"/>
            <a:ext cx="2058037" cy="2749326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3DE54766-98AD-B1F4-A986-90565C5003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590" y="3634508"/>
            <a:ext cx="3220262" cy="241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84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603A5-DC8F-3843-CE7C-E374E73FD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319FD8BB-008D-AEE9-3F21-8E22A2E4931C}"/>
              </a:ext>
            </a:extLst>
          </p:cNvPr>
          <p:cNvSpPr txBox="1"/>
          <p:nvPr/>
        </p:nvSpPr>
        <p:spPr>
          <a:xfrm>
            <a:off x="4151462" y="298867"/>
            <a:ext cx="352839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1.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Zilah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77732759-8619-B2A3-683A-32920607F4B0}"/>
              </a:ext>
            </a:extLst>
          </p:cNvPr>
          <p:cNvSpPr txBox="1"/>
          <p:nvPr/>
        </p:nvSpPr>
        <p:spPr>
          <a:xfrm>
            <a:off x="261764" y="1271144"/>
            <a:ext cx="11665296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Zilah (románul: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Zalău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központja olyan, mint egy szabadtéri történelemkönyv. A látnivalók nagy része egy helyen, a főtér környékén van, így könnyen bejárható.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🗿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híres Wesselényi-szobor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főtér közepén áll a város jelképe, a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Wesselényi-emlékmű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Ez a hatalmas bronzszobor a „legnagyobb magyart”, báró Wesselényi Miklóst ábrázolja, amint kezet fog egy parasztemberrel a jobbágyfelszabadítás emlékére.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Érdekesség: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szobrot az a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Fadrusz János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készítette, aki a híres kolozsvári Mátyás király szobrot is. A történelem során többször eltávolították, sőt be is deszkázták, de ma újra büszkén áll a helyén.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E24A6A9-703A-7BC7-5991-29A9D3827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875" y="3573016"/>
            <a:ext cx="3568029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41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DF484-3A3C-8DD5-1A1D-D24D24B45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CF33F572-8152-9C83-AB78-CBAF63FD3BA4}"/>
              </a:ext>
            </a:extLst>
          </p:cNvPr>
          <p:cNvSpPr txBox="1"/>
          <p:nvPr/>
        </p:nvSpPr>
        <p:spPr>
          <a:xfrm>
            <a:off x="4151462" y="298867"/>
            <a:ext cx="352839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1.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Zilah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A80F3698-F13D-8443-7F3C-1AB658FE978A}"/>
              </a:ext>
            </a:extLst>
          </p:cNvPr>
          <p:cNvSpPr txBox="1"/>
          <p:nvPr/>
        </p:nvSpPr>
        <p:spPr>
          <a:xfrm>
            <a:off x="369776" y="1484784"/>
            <a:ext cx="1144927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🏫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Ady Endre iskolája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Közvetlenül a főtéren találod a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Wesselényi Miklós Református Kollégiumot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(ma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Silvania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Főgimnázium).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Miért fontos?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 járt gimnáziumba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Ady Endre!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a falak mesélni tudnának, elmondanák, hogy itt írta az első verseit, és az iskola előtti parkban ma is ott áll a szobra.</a:t>
            </a:r>
          </a:p>
          <a:p>
            <a:pPr>
              <a:lnSpc>
                <a:spcPct val="90000"/>
              </a:lnSpc>
            </a:pPr>
            <a:endParaRPr lang="hu-HU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490E7B5-2A08-B3FD-7988-1DD6E0864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092" y="2996952"/>
            <a:ext cx="5121051" cy="266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4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9E14C-48FB-065A-B9E1-55030219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9504B5ED-476C-2337-78BE-E4A79C29E62D}"/>
              </a:ext>
            </a:extLst>
          </p:cNvPr>
          <p:cNvSpPr txBox="1"/>
          <p:nvPr/>
        </p:nvSpPr>
        <p:spPr>
          <a:xfrm>
            <a:off x="4151462" y="298867"/>
            <a:ext cx="352839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1.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Zilah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E60A2CC6-C7F9-E607-D2B1-F648564FCD49}"/>
              </a:ext>
            </a:extLst>
          </p:cNvPr>
          <p:cNvSpPr txBox="1"/>
          <p:nvPr/>
        </p:nvSpPr>
        <p:spPr>
          <a:xfrm>
            <a:off x="477788" y="1412776"/>
            <a:ext cx="1144927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⛪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monumentális Református Templom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 a sárga falú, zöld tetős épület Erdély egyik legnagyobb református temploma. Akár 1600-an is beférnek egyszerre!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Történelem: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Már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13. században is állt itt egy templom, de a mait alig több mint 100 éve építették </a:t>
            </a:r>
          </a:p>
          <a:p>
            <a:pPr>
              <a:lnSpc>
                <a:spcPct val="90000"/>
              </a:lnSpc>
            </a:pP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fel.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18C612F-B313-FC3D-004E-704B5BC25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4113" y="2751604"/>
            <a:ext cx="2990304" cy="298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2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1EAE8-3BAC-2764-64A1-A88258F9F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CD1E17C7-C86F-F145-E88E-6426992900E9}"/>
              </a:ext>
            </a:extLst>
          </p:cNvPr>
          <p:cNvSpPr txBox="1"/>
          <p:nvPr/>
        </p:nvSpPr>
        <p:spPr>
          <a:xfrm>
            <a:off x="4151462" y="298867"/>
            <a:ext cx="352839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1. nap</a:t>
            </a:r>
          </a:p>
          <a:p>
            <a:pPr algn="ctr">
              <a:lnSpc>
                <a:spcPct val="90000"/>
              </a:lnSpc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Zilah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F720F50E-BC5E-D3D3-A756-A4A55CC40B03}"/>
              </a:ext>
            </a:extLst>
          </p:cNvPr>
          <p:cNvSpPr txBox="1"/>
          <p:nvPr/>
        </p:nvSpPr>
        <p:spPr>
          <a:xfrm>
            <a:off x="405780" y="1268760"/>
            <a:ext cx="11449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Múzeum és Kultúra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főtér szélén áll a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Szilágy Megyei Történelmi és Művészeti Múzeum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 szereted a római kori páncélokat vagy a régi fegyvereket, itt rengeteg izgalmas dolgot találsz a közeli 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Porolissum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római erődből.</a:t>
            </a:r>
          </a:p>
          <a:p>
            <a:pPr lvl="0"/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🌳 Pihenő: Központi Park</a:t>
            </a:r>
            <a:endParaRPr lang="hu-H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elfáradtál a városnézésben, a főtér melletti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Simion </a:t>
            </a:r>
            <a:r>
              <a:rPr lang="hu-H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Bărnuțiu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Központi Park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tökéletes hely egy </a:t>
            </a:r>
            <a:r>
              <a:rPr lang="hu-H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fagyizáshoz</a:t>
            </a:r>
            <a:r>
              <a:rPr lang="hu-H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vagy pihenéshez a nagy fák alatt. </a:t>
            </a:r>
          </a:p>
        </p:txBody>
      </p:sp>
      <p:pic>
        <p:nvPicPr>
          <p:cNvPr id="1026" name="Picture 2" descr="Szilágy Megyei Történelmi és Szépművészeti Múzeum – Wikipédia">
            <a:extLst>
              <a:ext uri="{FF2B5EF4-FFF2-40B4-BE49-F238E27FC236}">
                <a16:creationId xmlns:a16="http://schemas.microsoft.com/office/drawing/2014/main" id="{4193FBC1-5F6B-FB1F-780B-2E06A0551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980" y="3429000"/>
            <a:ext cx="3206131" cy="256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5F84A9C2-2DA0-520D-0586-25E2C32578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4135" y="3448177"/>
            <a:ext cx="3811438" cy="253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98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ékés (16x9)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2170_TF02801109" id="{16032302-0122-4766-B0CA-13AE9EEA25C5}" vid="{9D48875B-7C6F-40EC-903E-3E8B4A88C4EB}"/>
    </a:ext>
  </a:extLst>
</a:theme>
</file>

<file path=ppt/theme/theme2.xml><?xml version="1.0" encoding="utf-8"?>
<a:theme xmlns:a="http://schemas.openxmlformats.org/drawingml/2006/main" name="Office-téma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249165-F638-412C-8E0A-DFB7045CA2E0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4873beb7-5857-4685-be1f-d57550cc96c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Békés természeti bemutató (szélesvásznú)</Template>
  <TotalTime>302</TotalTime>
  <Words>4357</Words>
  <Application>Microsoft Office PowerPoint</Application>
  <PresentationFormat>Egyéni</PresentationFormat>
  <Paragraphs>325</Paragraphs>
  <Slides>35</Slides>
  <Notes>35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35</vt:i4>
      </vt:variant>
    </vt:vector>
  </HeadingPairs>
  <TitlesOfParts>
    <vt:vector size="38" baseType="lpstr">
      <vt:lpstr>Arial</vt:lpstr>
      <vt:lpstr>Euphemia</vt:lpstr>
      <vt:lpstr>Békés (16x9)</vt:lpstr>
      <vt:lpstr>Erdély  kiselőadás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Erdély  kiselőadás</dc:title>
  <dc:creator>Talló László</dc:creator>
  <cp:lastModifiedBy>Mihály Endre</cp:lastModifiedBy>
  <cp:revision>13</cp:revision>
  <dcterms:created xsi:type="dcterms:W3CDTF">2026-05-09T15:28:48Z</dcterms:created>
  <dcterms:modified xsi:type="dcterms:W3CDTF">2026-06-29T09:10:23Z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