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51AA-5A56-4AC7-B48B-9166DFCFAD21}" type="datetimeFigureOut">
              <a:rPr lang="hu-HU" smtClean="0"/>
              <a:t>2016.05.19.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45FF-F49B-4414-8F1E-276A9CF4F4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779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51AA-5A56-4AC7-B48B-9166DFCFAD21}" type="datetimeFigureOut">
              <a:rPr lang="hu-HU" smtClean="0"/>
              <a:t>2016.05.19.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45FF-F49B-4414-8F1E-276A9CF4F4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262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51AA-5A56-4AC7-B48B-9166DFCFAD21}" type="datetimeFigureOut">
              <a:rPr lang="hu-HU" smtClean="0"/>
              <a:t>2016.05.19.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45FF-F49B-4414-8F1E-276A9CF4F4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759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51AA-5A56-4AC7-B48B-9166DFCFAD21}" type="datetimeFigureOut">
              <a:rPr lang="hu-HU" smtClean="0"/>
              <a:t>2016.05.19.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45FF-F49B-4414-8F1E-276A9CF4F413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9282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51AA-5A56-4AC7-B48B-9166DFCFAD21}" type="datetimeFigureOut">
              <a:rPr lang="hu-HU" smtClean="0"/>
              <a:t>2016.05.19.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45FF-F49B-4414-8F1E-276A9CF4F4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2549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51AA-5A56-4AC7-B48B-9166DFCFAD21}" type="datetimeFigureOut">
              <a:rPr lang="hu-HU" smtClean="0"/>
              <a:t>2016.05.19.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45FF-F49B-4414-8F1E-276A9CF4F4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692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51AA-5A56-4AC7-B48B-9166DFCFAD21}" type="datetimeFigureOut">
              <a:rPr lang="hu-HU" smtClean="0"/>
              <a:t>2016.05.19.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45FF-F49B-4414-8F1E-276A9CF4F4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429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51AA-5A56-4AC7-B48B-9166DFCFAD21}" type="datetimeFigureOut">
              <a:rPr lang="hu-HU" smtClean="0"/>
              <a:t>2016.05.19.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45FF-F49B-4414-8F1E-276A9CF4F4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047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51AA-5A56-4AC7-B48B-9166DFCFAD21}" type="datetimeFigureOut">
              <a:rPr lang="hu-HU" smtClean="0"/>
              <a:t>2016.05.19.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45FF-F49B-4414-8F1E-276A9CF4F4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132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51AA-5A56-4AC7-B48B-9166DFCFAD21}" type="datetimeFigureOut">
              <a:rPr lang="hu-HU" smtClean="0"/>
              <a:t>2016.05.19.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45FF-F49B-4414-8F1E-276A9CF4F4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139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51AA-5A56-4AC7-B48B-9166DFCFAD21}" type="datetimeFigureOut">
              <a:rPr lang="hu-HU" smtClean="0"/>
              <a:t>2016.05.19.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45FF-F49B-4414-8F1E-276A9CF4F4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8140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51AA-5A56-4AC7-B48B-9166DFCFAD21}" type="datetimeFigureOut">
              <a:rPr lang="hu-HU" smtClean="0"/>
              <a:t>2016.05.19.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45FF-F49B-4414-8F1E-276A9CF4F4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680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51AA-5A56-4AC7-B48B-9166DFCFAD21}" type="datetimeFigureOut">
              <a:rPr lang="hu-HU" smtClean="0"/>
              <a:t>2016.05.19.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45FF-F49B-4414-8F1E-276A9CF4F4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093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51AA-5A56-4AC7-B48B-9166DFCFAD21}" type="datetimeFigureOut">
              <a:rPr lang="hu-HU" smtClean="0"/>
              <a:t>2016.05.19.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45FF-F49B-4414-8F1E-276A9CF4F4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329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51AA-5A56-4AC7-B48B-9166DFCFAD21}" type="datetimeFigureOut">
              <a:rPr lang="hu-HU" smtClean="0"/>
              <a:t>2016.05.19.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45FF-F49B-4414-8F1E-276A9CF4F4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780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51AA-5A56-4AC7-B48B-9166DFCFAD21}" type="datetimeFigureOut">
              <a:rPr lang="hu-HU" smtClean="0"/>
              <a:t>2016.05.19.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45FF-F49B-4414-8F1E-276A9CF4F4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171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51AA-5A56-4AC7-B48B-9166DFCFAD21}" type="datetimeFigureOut">
              <a:rPr lang="hu-HU" smtClean="0"/>
              <a:t>2016.05.19.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45FF-F49B-4414-8F1E-276A9CF4F4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427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54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ED551AA-5A56-4AC7-B48B-9166DFCFAD21}" type="datetimeFigureOut">
              <a:rPr lang="hu-HU" smtClean="0"/>
              <a:t>2016.05.19.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D45FF-F49B-4414-8F1E-276A9CF4F4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9781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06316" y="184188"/>
            <a:ext cx="8915399" cy="2262781"/>
          </a:xfrm>
        </p:spPr>
        <p:txBody>
          <a:bodyPr>
            <a:normAutofit/>
          </a:bodyPr>
          <a:lstStyle/>
          <a:p>
            <a:r>
              <a:rPr lang="hu-HU" sz="9600" dirty="0" smtClean="0">
                <a:solidFill>
                  <a:schemeClr val="accent1"/>
                </a:solidFill>
              </a:rPr>
              <a:t>Korond</a:t>
            </a:r>
            <a:endParaRPr lang="hu-HU" sz="9600" dirty="0">
              <a:solidFill>
                <a:schemeClr val="accent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66" y="4187479"/>
            <a:ext cx="3810000" cy="25431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639" y="4777380"/>
            <a:ext cx="2304501" cy="17261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21" y="4777380"/>
            <a:ext cx="2403763" cy="17853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8351" y="2469676"/>
            <a:ext cx="2774352" cy="20807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719" y="0"/>
            <a:ext cx="2081015" cy="1632296"/>
          </a:xfrm>
          <a:prstGeom prst="rect">
            <a:avLst/>
          </a:prstGeom>
        </p:spPr>
      </p:pic>
      <p:sp>
        <p:nvSpPr>
          <p:cNvPr id="17" name="Fazetta 16"/>
          <p:cNvSpPr/>
          <p:nvPr/>
        </p:nvSpPr>
        <p:spPr>
          <a:xfrm>
            <a:off x="9573748" y="1618825"/>
            <a:ext cx="2398955" cy="559398"/>
          </a:xfrm>
          <a:prstGeom prst="bevel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9783210" y="1655003"/>
            <a:ext cx="1980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HAT-15-05.</a:t>
            </a:r>
            <a:endParaRPr lang="hu-HU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912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2308" y="462746"/>
            <a:ext cx="8911687" cy="1280890"/>
          </a:xfrm>
        </p:spPr>
        <p:txBody>
          <a:bodyPr>
            <a:normAutofit/>
          </a:bodyPr>
          <a:lstStyle/>
          <a:p>
            <a:r>
              <a:rPr lang="hu-HU" sz="5400" dirty="0" smtClean="0">
                <a:solidFill>
                  <a:schemeClr val="accent1"/>
                </a:solidFill>
              </a:rPr>
              <a:t>Fekvése</a:t>
            </a:r>
            <a:endParaRPr lang="hu-HU" sz="5400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1020" y="1886175"/>
            <a:ext cx="8915400" cy="3777622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>
                <a:solidFill>
                  <a:schemeClr val="accent1"/>
                </a:solidFill>
              </a:rPr>
              <a:t>Korond (</a:t>
            </a:r>
            <a:r>
              <a:rPr lang="hu-HU" dirty="0" smtClean="0">
                <a:solidFill>
                  <a:schemeClr val="accent1"/>
                </a:solidFill>
              </a:rPr>
              <a:t>románul: </a:t>
            </a:r>
            <a:r>
              <a:rPr lang="hu-HU" dirty="0" err="1" smtClean="0">
                <a:solidFill>
                  <a:schemeClr val="accent1"/>
                </a:solidFill>
              </a:rPr>
              <a:t>Corund</a:t>
            </a:r>
            <a:r>
              <a:rPr lang="hu-HU" dirty="0" smtClean="0">
                <a:solidFill>
                  <a:schemeClr val="accent1"/>
                </a:solidFill>
              </a:rPr>
              <a:t> ) </a:t>
            </a:r>
            <a:r>
              <a:rPr lang="hu-HU" u="sng" dirty="0">
                <a:solidFill>
                  <a:schemeClr val="accent1"/>
                </a:solidFill>
              </a:rPr>
              <a:t>község a romániai Hargita megyében</a:t>
            </a:r>
            <a:r>
              <a:rPr lang="hu-HU" dirty="0">
                <a:solidFill>
                  <a:schemeClr val="accent1"/>
                </a:solidFill>
              </a:rPr>
              <a:t>. A </a:t>
            </a:r>
            <a:r>
              <a:rPr lang="hu-HU" u="sng" dirty="0" err="1" smtClean="0">
                <a:solidFill>
                  <a:schemeClr val="accent1"/>
                </a:solidFill>
              </a:rPr>
              <a:t>Sóvidék</a:t>
            </a:r>
            <a:r>
              <a:rPr lang="hu-HU" u="sng" dirty="0" smtClean="0">
                <a:solidFill>
                  <a:schemeClr val="accent1"/>
                </a:solidFill>
              </a:rPr>
              <a:t> </a:t>
            </a:r>
            <a:r>
              <a:rPr lang="hu-HU" dirty="0" smtClean="0">
                <a:solidFill>
                  <a:schemeClr val="accent1"/>
                </a:solidFill>
              </a:rPr>
              <a:t>legnevezetesebb </a:t>
            </a:r>
            <a:r>
              <a:rPr lang="hu-HU" dirty="0">
                <a:solidFill>
                  <a:schemeClr val="accent1"/>
                </a:solidFill>
              </a:rPr>
              <a:t>települése, iparművészeti, idegenforgalmi és művelődési </a:t>
            </a:r>
            <a:r>
              <a:rPr lang="hu-HU" dirty="0" smtClean="0">
                <a:solidFill>
                  <a:schemeClr val="accent1"/>
                </a:solidFill>
              </a:rPr>
              <a:t>központja.</a:t>
            </a:r>
          </a:p>
          <a:p>
            <a:pPr marL="0" indent="0" algn="just">
              <a:buNone/>
            </a:pPr>
            <a:endParaRPr lang="hu-HU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accent3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873" y="4292301"/>
            <a:ext cx="4149094" cy="22118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2" y="3501934"/>
            <a:ext cx="3791267" cy="28661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2143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5130" y="652388"/>
            <a:ext cx="9404723" cy="1400530"/>
          </a:xfrm>
        </p:spPr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Nevének eredete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8311" y="5602942"/>
            <a:ext cx="11231312" cy="10022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dirty="0" err="1">
                <a:solidFill>
                  <a:schemeClr val="accent1"/>
                </a:solidFill>
                <a:latin typeface="+mn-lt"/>
              </a:rPr>
              <a:t>Murádin</a:t>
            </a:r>
            <a:r>
              <a:rPr lang="hu-HU" dirty="0">
                <a:solidFill>
                  <a:schemeClr val="accent1"/>
                </a:solidFill>
                <a:latin typeface="+mn-lt"/>
              </a:rPr>
              <a:t> László kutatásai szerint neve valószínűleg a magyar korom szó </a:t>
            </a:r>
            <a:r>
              <a:rPr lang="hu-HU" dirty="0" err="1">
                <a:solidFill>
                  <a:schemeClr val="accent1"/>
                </a:solidFill>
                <a:latin typeface="+mn-lt"/>
              </a:rPr>
              <a:t>-d</a:t>
            </a:r>
            <a:r>
              <a:rPr lang="hu-HU" dirty="0">
                <a:solidFill>
                  <a:schemeClr val="accent1"/>
                </a:solidFill>
                <a:latin typeface="+mn-lt"/>
              </a:rPr>
              <a:t> képzős </a:t>
            </a:r>
            <a:r>
              <a:rPr lang="hu-HU" dirty="0" err="1" smtClean="0">
                <a:solidFill>
                  <a:schemeClr val="accent1"/>
                </a:solidFill>
                <a:latin typeface="+mn-lt"/>
              </a:rPr>
              <a:t>származéka.A</a:t>
            </a:r>
            <a:r>
              <a:rPr lang="hu-HU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hu-HU" dirty="0">
                <a:solidFill>
                  <a:schemeClr val="accent1"/>
                </a:solidFill>
                <a:latin typeface="+mn-lt"/>
              </a:rPr>
              <a:t>falun átfolyó Korond-patak neve is régen Korom-patak lehetett. Mások szerint a Korond településnév a magyar korong, korongolás szóból </a:t>
            </a:r>
            <a:r>
              <a:rPr lang="hu-HU" dirty="0" smtClean="0">
                <a:solidFill>
                  <a:schemeClr val="accent1"/>
                </a:solidFill>
                <a:latin typeface="+mn-lt"/>
              </a:rPr>
              <a:t>származik.</a:t>
            </a:r>
            <a:endParaRPr lang="hu-HU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1451">
            <a:off x="897686" y="2370160"/>
            <a:ext cx="3271181" cy="21807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566">
            <a:off x="8311442" y="2064957"/>
            <a:ext cx="3121152" cy="2340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8985">
            <a:off x="5874230" y="1005008"/>
            <a:ext cx="2313611" cy="2313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1170">
            <a:off x="3674859" y="2946114"/>
            <a:ext cx="2636436" cy="1763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9089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yamatábra: Lyukkártya 3"/>
          <p:cNvSpPr/>
          <p:nvPr/>
        </p:nvSpPr>
        <p:spPr>
          <a:xfrm>
            <a:off x="3180528" y="1454574"/>
            <a:ext cx="8771068" cy="1936377"/>
          </a:xfrm>
          <a:prstGeom prst="flowChartPunchedCar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Korondi fazekasság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1575">
            <a:off x="516355" y="3951876"/>
            <a:ext cx="3604575" cy="2403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009">
            <a:off x="8491969" y="3984252"/>
            <a:ext cx="3117731" cy="2338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863">
            <a:off x="5552009" y="4488432"/>
            <a:ext cx="1933049" cy="1329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60451" y="1845423"/>
            <a:ext cx="8491145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Korondon a fazekasságnak ősi hagyományai vannak, sokan Európa egyik legjelentősebb fazekas központjának tartják. Az első írásos adat a fazekasságról 1613-ból származik. Ma 600 körül van az ipari engedéllyel rendelkező fazekasok </a:t>
            </a:r>
            <a:r>
              <a:rPr lang="hu-H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száma….</a:t>
            </a:r>
            <a:endParaRPr lang="hu-H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hu-H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415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ercs vízszintesen 3"/>
          <p:cNvSpPr/>
          <p:nvPr/>
        </p:nvSpPr>
        <p:spPr>
          <a:xfrm>
            <a:off x="646111" y="4297680"/>
            <a:ext cx="11133513" cy="256032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Korondi fazekasok</a:t>
            </a:r>
            <a:endParaRPr lang="hu-H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06494" y="1921289"/>
            <a:ext cx="10773130" cy="4591721"/>
          </a:xfrm>
        </p:spPr>
        <p:txBody>
          <a:bodyPr/>
          <a:lstStyle/>
          <a:p>
            <a:pPr algn="just"/>
            <a:r>
              <a:rPr lang="hu-H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Páll Magdi</a:t>
            </a:r>
          </a:p>
          <a:p>
            <a:pPr algn="just"/>
            <a:r>
              <a:rPr lang="hu-H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Győrfi Imre</a:t>
            </a:r>
          </a:p>
          <a:p>
            <a:pPr algn="just"/>
            <a:endParaRPr lang="hu-HU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hu-HU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hu-H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hu-HU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hu-H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hu-HU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Gyõrfi</a:t>
            </a:r>
            <a:r>
              <a:rPr lang="hu-H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Imre megformálja a tárgyakat, majd Magdi néni megfesti, hogy aztán saját </a:t>
            </a:r>
            <a:r>
              <a:rPr lang="hu-H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égetõkemencében</a:t>
            </a: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égessék ki </a:t>
            </a:r>
            <a:r>
              <a:rPr lang="hu-H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õket</a:t>
            </a: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Szinte hihetetlen látvány, ahogy Magdi néni </a:t>
            </a:r>
            <a:r>
              <a:rPr lang="hu-H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szabadkézbõl</a:t>
            </a: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minden sablon nélkül, </a:t>
            </a:r>
            <a:r>
              <a:rPr lang="hu-H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emlékezetbõl</a:t>
            </a: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rajzolja a régi motívumokat a tárgyakra. Siklik a keze a figurákon, közben mesél az </a:t>
            </a:r>
            <a:r>
              <a:rPr lang="hu-H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életrõl</a:t>
            </a: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munkáról, hitvallásról.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772">
            <a:off x="3556828" y="1721811"/>
            <a:ext cx="2979812" cy="2231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3298">
            <a:off x="7009838" y="989153"/>
            <a:ext cx="1569734" cy="2343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4569">
            <a:off x="8938058" y="1500016"/>
            <a:ext cx="1792081" cy="2675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36" y="2994183"/>
            <a:ext cx="1301352" cy="14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6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Belső tárolás 4"/>
          <p:cNvSpPr/>
          <p:nvPr/>
        </p:nvSpPr>
        <p:spPr>
          <a:xfrm>
            <a:off x="355003" y="1162788"/>
            <a:ext cx="5690795" cy="5228217"/>
          </a:xfrm>
          <a:prstGeom prst="flowChartInternal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4711" y="260873"/>
            <a:ext cx="9404723" cy="140053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929885" y="1241857"/>
            <a:ext cx="8947522" cy="54738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Enyedi György: Mi lesz ebédre</a:t>
            </a:r>
            <a:r>
              <a:rPr lang="hu-H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  <a:p>
            <a:pPr marL="0" indent="0" algn="ctr">
              <a:buNone/>
            </a:pPr>
            <a:r>
              <a:rPr lang="hu-H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hu-HU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u-H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Vajon mi lesz ebédre ? </a:t>
            </a:r>
            <a:br>
              <a:rPr lang="hu-H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hu-H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tűnődik az egérke. </a:t>
            </a:r>
            <a:br>
              <a:rPr lang="hu-H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hu-H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Ugyan milyen jó falat </a:t>
            </a:r>
            <a:br>
              <a:rPr lang="hu-H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hu-H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lapul a fedő alatt ? </a:t>
            </a:r>
            <a:br>
              <a:rPr lang="hu-H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hu-H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Uccu ! Lábujjhegyre áll, </a:t>
            </a:r>
            <a:br>
              <a:rPr lang="hu-H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hu-H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fazékba kandikál, </a:t>
            </a:r>
            <a:br>
              <a:rPr lang="hu-H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hu-H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 képen törli úgy a gőz, </a:t>
            </a:r>
            <a:br>
              <a:rPr lang="hu-H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hu-H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hogy prüszkölni alig győz. </a:t>
            </a:r>
            <a:br>
              <a:rPr lang="hu-H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hu-H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Nahát-dünnyög</a:t>
            </a:r>
            <a:r>
              <a:rPr lang="hu-H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szegényke- </a:t>
            </a:r>
            <a:br>
              <a:rPr lang="hu-H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hu-H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ilyet főzni ebédre ! </a:t>
            </a:r>
          </a:p>
          <a:p>
            <a:pPr marL="0" indent="0" algn="ctr">
              <a:buNone/>
            </a:pPr>
            <a:endParaRPr lang="hu-H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591" y="1409837"/>
            <a:ext cx="4066583" cy="523273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1" y="366520"/>
            <a:ext cx="715991" cy="38484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83" y="-127380"/>
            <a:ext cx="2231940" cy="137264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410" y="334506"/>
            <a:ext cx="780292" cy="41940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820" y="334506"/>
            <a:ext cx="775551" cy="41685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252" y="290071"/>
            <a:ext cx="858221" cy="46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80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6831" y="836286"/>
            <a:ext cx="10068844" cy="3369953"/>
          </a:xfrm>
        </p:spPr>
        <p:txBody>
          <a:bodyPr>
            <a:prstTxWarp prst="textArchUp">
              <a:avLst>
                <a:gd name="adj" fmla="val 14082152"/>
              </a:avLst>
            </a:prstTxWarp>
          </a:bodyPr>
          <a:lstStyle/>
          <a:p>
            <a:endParaRPr lang="hu-HU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 rot="216503">
            <a:off x="1339982" y="869578"/>
            <a:ext cx="10514947" cy="4143487"/>
          </a:xfrm>
        </p:spPr>
        <p:txBody>
          <a:bodyPr>
            <a:prstTxWarp prst="textArchUp">
              <a:avLst/>
            </a:prstTxWarp>
            <a:normAutofit/>
            <a:scene3d>
              <a:camera prst="perspectiveAbove"/>
              <a:lightRig rig="threePt" dir="t"/>
            </a:scene3d>
          </a:bodyPr>
          <a:lstStyle/>
          <a:p>
            <a:pPr marL="0" indent="0">
              <a:buNone/>
            </a:pPr>
            <a:r>
              <a:rPr lang="hu-HU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Köszönöm a figyelmet!</a:t>
            </a:r>
            <a:endParaRPr lang="hu-HU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72" y="1375903"/>
            <a:ext cx="4647303" cy="526694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9240820" y="6273514"/>
            <a:ext cx="3700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Készítette: Lévai Noémi</a:t>
            </a:r>
            <a:endParaRPr lang="hu-H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592" y="4364640"/>
            <a:ext cx="2351303" cy="176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68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118</TotalTime>
  <Words>186</Words>
  <Application>Microsoft Office PowerPoint</Application>
  <PresentationFormat>Szélesvásznú</PresentationFormat>
  <Paragraphs>22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Korond</vt:lpstr>
      <vt:lpstr>Fekvése</vt:lpstr>
      <vt:lpstr>Nevének eredete</vt:lpstr>
      <vt:lpstr>Korondi fazekasság </vt:lpstr>
      <vt:lpstr>Korondi fazekasok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Korond</dc:title>
  <dc:creator>Tanuló 02</dc:creator>
  <cp:lastModifiedBy>Tanuló 02</cp:lastModifiedBy>
  <cp:revision>17</cp:revision>
  <dcterms:created xsi:type="dcterms:W3CDTF">2016-04-29T08:10:18Z</dcterms:created>
  <dcterms:modified xsi:type="dcterms:W3CDTF">2016-05-19T11:01:44Z</dcterms:modified>
</cp:coreProperties>
</file>