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60" r:id="rId5"/>
    <p:sldId id="261" r:id="rId6"/>
    <p:sldId id="264" r:id="rId7"/>
    <p:sldId id="259" r:id="rId8"/>
    <p:sldId id="262" r:id="rId9"/>
    <p:sldId id="263" r:id="rId10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68" autoAdjust="0"/>
    <p:restoredTop sz="94660"/>
  </p:normalViewPr>
  <p:slideViewPr>
    <p:cSldViewPr snapToGrid="0">
      <p:cViewPr varScale="1">
        <p:scale>
          <a:sx n="87" d="100"/>
          <a:sy n="87" d="100"/>
        </p:scale>
        <p:origin x="114" y="19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554F43-062A-4730-A559-2D960C7B156B}" type="datetimeFigureOut">
              <a:rPr lang="hu-HU" smtClean="0"/>
              <a:t>2016.05.19.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456C3-5A43-43DD-BDBF-301AFD96ED33}" type="slidenum">
              <a:rPr lang="hu-HU" smtClean="0"/>
              <a:t>‹#›</a:t>
            </a:fld>
            <a:endParaRPr lang="hu-HU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611370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áma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554F43-062A-4730-A559-2D960C7B156B}" type="datetimeFigureOut">
              <a:rPr lang="hu-HU" smtClean="0"/>
              <a:t>2016.05.19.</a:t>
            </a:fld>
            <a:endParaRPr lang="hu-H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456C3-5A43-43DD-BDBF-301AFD96ED3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040170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ím és képaláír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554F43-062A-4730-A559-2D960C7B156B}" type="datetimeFigureOut">
              <a:rPr lang="hu-HU" smtClean="0"/>
              <a:t>2016.05.19.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456C3-5A43-43DD-BDBF-301AFD96ED3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748048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dézet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554F43-062A-4730-A559-2D960C7B156B}" type="datetimeFigureOut">
              <a:rPr lang="hu-HU" smtClean="0"/>
              <a:t>2016.05.19.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456C3-5A43-43DD-BDBF-301AFD96ED33}" type="slidenum">
              <a:rPr lang="hu-HU" smtClean="0"/>
              <a:t>‹#›</a:t>
            </a:fld>
            <a:endParaRPr lang="hu-HU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6370578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évkárty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554F43-062A-4730-A559-2D960C7B156B}" type="datetimeFigureOut">
              <a:rPr lang="hu-HU" smtClean="0"/>
              <a:t>2016.05.19.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456C3-5A43-43DD-BDBF-301AFD96ED3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079919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évkártya idéze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hu-HU" smtClean="0"/>
              <a:t>Mintaszöveg szerkesztése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554F43-062A-4730-A559-2D960C7B156B}" type="datetimeFigureOut">
              <a:rPr lang="hu-HU" smtClean="0"/>
              <a:t>2016.05.19.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456C3-5A43-43DD-BDBF-301AFD96ED33}" type="slidenum">
              <a:rPr lang="hu-HU" smtClean="0"/>
              <a:t>‹#›</a:t>
            </a:fld>
            <a:endParaRPr lang="hu-HU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5327594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gaz vagy ham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hu-HU" smtClean="0"/>
              <a:t>Mintaszöveg szerkesztése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554F43-062A-4730-A559-2D960C7B156B}" type="datetimeFigureOut">
              <a:rPr lang="hu-HU" smtClean="0"/>
              <a:t>2016.05.19.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456C3-5A43-43DD-BDBF-301AFD96ED3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737225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554F43-062A-4730-A559-2D960C7B156B}" type="datetimeFigureOut">
              <a:rPr lang="hu-HU" smtClean="0"/>
              <a:t>2016.05.19.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456C3-5A43-43DD-BDBF-301AFD96ED3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56047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554F43-062A-4730-A559-2D960C7B156B}" type="datetimeFigureOut">
              <a:rPr lang="hu-HU" smtClean="0"/>
              <a:t>2016.05.19.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456C3-5A43-43DD-BDBF-301AFD96ED3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064308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554F43-062A-4730-A559-2D960C7B156B}" type="datetimeFigureOut">
              <a:rPr lang="hu-HU" smtClean="0"/>
              <a:t>2016.05.19.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456C3-5A43-43DD-BDBF-301AFD96ED3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50009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554F43-062A-4730-A559-2D960C7B156B}" type="datetimeFigureOut">
              <a:rPr lang="hu-HU" smtClean="0"/>
              <a:t>2016.05.19.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456C3-5A43-43DD-BDBF-301AFD96ED3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140344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554F43-062A-4730-A559-2D960C7B156B}" type="datetimeFigureOut">
              <a:rPr lang="hu-HU" smtClean="0"/>
              <a:t>2016.05.19.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456C3-5A43-43DD-BDBF-301AFD96ED3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411341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554F43-062A-4730-A559-2D960C7B156B}" type="datetimeFigureOut">
              <a:rPr lang="hu-HU" smtClean="0"/>
              <a:t>2016.05.19.</a:t>
            </a:fld>
            <a:endParaRPr lang="hu-H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456C3-5A43-43DD-BDBF-301AFD96ED3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563355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554F43-062A-4730-A559-2D960C7B156B}" type="datetimeFigureOut">
              <a:rPr lang="hu-HU" smtClean="0"/>
              <a:t>2016.05.19.</a:t>
            </a:fld>
            <a:endParaRPr lang="hu-H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456C3-5A43-43DD-BDBF-301AFD96ED3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212339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554F43-062A-4730-A559-2D960C7B156B}" type="datetimeFigureOut">
              <a:rPr lang="hu-HU" smtClean="0"/>
              <a:t>2016.05.19.</a:t>
            </a:fld>
            <a:endParaRPr lang="hu-H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456C3-5A43-43DD-BDBF-301AFD96ED3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534669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554F43-062A-4730-A559-2D960C7B156B}" type="datetimeFigureOut">
              <a:rPr lang="hu-HU" smtClean="0"/>
              <a:t>2016.05.19.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456C3-5A43-43DD-BDBF-301AFD96ED3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462930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554F43-062A-4730-A559-2D960C7B156B}" type="datetimeFigureOut">
              <a:rPr lang="hu-HU" smtClean="0"/>
              <a:t>2016.05.19.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456C3-5A43-43DD-BDBF-301AFD96ED3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446356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82000">
              <a:schemeClr val="bg2">
                <a:lumMod val="75000"/>
              </a:schemeClr>
            </a:gs>
            <a:gs pos="32000">
              <a:schemeClr val="bg2">
                <a:lumMod val="40000"/>
                <a:lumOff val="60000"/>
              </a:schemeClr>
            </a:gs>
            <a:gs pos="60000">
              <a:schemeClr val="bg2">
                <a:lumMod val="60000"/>
                <a:lumOff val="40000"/>
              </a:schemeClr>
            </a:gs>
            <a:gs pos="100000">
              <a:srgbClr val="0070C0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6D554F43-062A-4730-A559-2D960C7B156B}" type="datetimeFigureOut">
              <a:rPr lang="hu-HU" smtClean="0"/>
              <a:t>2016.05.19.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807456C3-5A43-43DD-BDBF-301AFD96ED3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334408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889446" cy="2971801"/>
          </a:xfrm>
        </p:spPr>
        <p:txBody>
          <a:bodyPr>
            <a:normAutofit fontScale="90000"/>
          </a:bodyPr>
          <a:lstStyle/>
          <a:p>
            <a:r>
              <a:rPr lang="hu-HU" dirty="0" smtClean="0">
                <a:latin typeface="Arial Black" panose="020B0A04020102020204" pitchFamily="34" charset="0"/>
              </a:rPr>
              <a:t>Maros és Olt legendája</a:t>
            </a:r>
            <a:r>
              <a:rPr lang="hu-HU" dirty="0" smtClean="0"/>
              <a:t/>
            </a:r>
            <a:br>
              <a:rPr lang="hu-HU" dirty="0" smtClean="0"/>
            </a:br>
            <a:r>
              <a:rPr lang="hu-HU" dirty="0"/>
              <a:t/>
            </a:r>
            <a:br>
              <a:rPr lang="hu-HU" dirty="0"/>
            </a:br>
            <a:r>
              <a:rPr lang="hu-HU" dirty="0" smtClean="0"/>
              <a:t>(a KÉT TÜNDÉRTESTVÉR)</a:t>
            </a:r>
            <a:endParaRPr lang="hu-HU" dirty="0"/>
          </a:p>
        </p:txBody>
      </p:sp>
      <p:sp>
        <p:nvSpPr>
          <p:cNvPr id="3" name="Szövegdoboz 2"/>
          <p:cNvSpPr txBox="1"/>
          <p:nvPr/>
        </p:nvSpPr>
        <p:spPr>
          <a:xfrm>
            <a:off x="8541746" y="5767951"/>
            <a:ext cx="22694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dirty="0" smtClean="0"/>
              <a:t>HAT-15-05</a:t>
            </a:r>
            <a:endParaRPr lang="hu-HU" sz="3200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490" y="2910842"/>
            <a:ext cx="3473986" cy="272490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54216591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250" advClick="0" advTm="5000">
        <p15:prstTrans prst="origami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16" presetClass="entr" presetSubtype="2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448" y="345124"/>
            <a:ext cx="8534400" cy="1507067"/>
          </a:xfrm>
        </p:spPr>
        <p:txBody>
          <a:bodyPr/>
          <a:lstStyle/>
          <a:p>
            <a:r>
              <a:rPr lang="hu-HU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Maros és Olt</a:t>
            </a:r>
            <a:endParaRPr lang="hu-HU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63026" y="1181559"/>
            <a:ext cx="8534400" cy="361526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u-HU" sz="24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Az idősebbik tündér testvér Maros volt ő nyugodt szelíd természetű.</a:t>
            </a:r>
          </a:p>
          <a:p>
            <a:pPr marL="0" indent="0">
              <a:buNone/>
            </a:pPr>
            <a:r>
              <a:rPr lang="hu-HU" sz="24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 húga Olt mindenben első akart lenni.</a:t>
            </a:r>
            <a:endParaRPr lang="hu-HU" sz="24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286858">
            <a:off x="7244010" y="3176382"/>
            <a:ext cx="4257675" cy="31146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94971328"/>
      </p:ext>
    </p:extLst>
  </p:cSld>
  <p:clrMapOvr>
    <a:masterClrMapping/>
  </p:clrMapOvr>
  <p:transition spd="slow" advClick="0" advTm="8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6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40145" y="356007"/>
            <a:ext cx="8534400" cy="1507067"/>
          </a:xfrm>
        </p:spPr>
        <p:txBody>
          <a:bodyPr/>
          <a:lstStyle/>
          <a:p>
            <a:r>
              <a:rPr lang="hu-HU" dirty="0" smtClean="0">
                <a:latin typeface="Algerian" panose="04020705040A02060702" pitchFamily="82" charset="0"/>
              </a:rPr>
              <a:t>Legenda</a:t>
            </a:r>
            <a:endParaRPr lang="hu-HU" dirty="0">
              <a:latin typeface="Algerian" panose="04020705040A02060702" pitchFamily="82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40993" y="1189822"/>
            <a:ext cx="6300482" cy="4450814"/>
          </a:xfrm>
        </p:spPr>
        <p:txBody>
          <a:bodyPr/>
          <a:lstStyle/>
          <a:p>
            <a:pPr marL="0" indent="0" algn="just">
              <a:buNone/>
            </a:pPr>
            <a:r>
              <a:rPr lang="hu-HU" dirty="0">
                <a:solidFill>
                  <a:schemeClr val="tx1"/>
                </a:solidFill>
              </a:rPr>
              <a:t>Balánbánya fölött élt egy Tarkő nevű tündér két </a:t>
            </a:r>
            <a:r>
              <a:rPr lang="hu-HU" dirty="0" smtClean="0">
                <a:solidFill>
                  <a:schemeClr val="tx1"/>
                </a:solidFill>
              </a:rPr>
              <a:t>lányával. </a:t>
            </a:r>
            <a:r>
              <a:rPr lang="hu-HU" dirty="0">
                <a:solidFill>
                  <a:schemeClr val="tx1"/>
                </a:solidFill>
              </a:rPr>
              <a:t>Tarkő élete nem volt könnyű, ugyanis folyton férje után epekedett, akit a tündérkirály a Fekete-tengerhez </a:t>
            </a:r>
            <a:r>
              <a:rPr lang="hu-HU" dirty="0" smtClean="0">
                <a:solidFill>
                  <a:schemeClr val="tx1"/>
                </a:solidFill>
              </a:rPr>
              <a:t>száműzött. Lányai folyton vitatkoztak. A lányok elhatározták hogy megkeresik édesapjukat. Tarkő </a:t>
            </a:r>
            <a:r>
              <a:rPr lang="hu-HU" dirty="0">
                <a:solidFill>
                  <a:schemeClr val="tx1"/>
                </a:solidFill>
              </a:rPr>
              <a:t>forrássá változtatta a lányokat, mert úgy vélte, hogy folyóvá duzzadva tudnak a legkönnyebben eljutni a Fekete-tengerhez</a:t>
            </a:r>
            <a:r>
              <a:rPr lang="hu-HU" dirty="0" smtClean="0">
                <a:solidFill>
                  <a:schemeClr val="tx1"/>
                </a:solidFill>
              </a:rPr>
              <a:t>.</a:t>
            </a:r>
            <a:r>
              <a:rPr lang="hu-HU" dirty="0">
                <a:solidFill>
                  <a:schemeClr val="tx1"/>
                </a:solidFill>
              </a:rPr>
              <a:t> A két lány azonban folyóként sem értett szót, és külön utakon jártak. </a:t>
            </a: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68589" y="1747889"/>
            <a:ext cx="4093436" cy="27310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47342717"/>
      </p:ext>
    </p:extLst>
  </p:cSld>
  <p:clrMapOvr>
    <a:masterClrMapping/>
  </p:clrMapOvr>
  <p:transition spd="slow" advClick="0" advTm="23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500"/>
                            </p:stCondLst>
                            <p:childTnLst>
                              <p:par>
                                <p:cTn id="14" presetID="6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8280" y="521260"/>
            <a:ext cx="8534400" cy="1507067"/>
          </a:xfrm>
        </p:spPr>
        <p:txBody>
          <a:bodyPr/>
          <a:lstStyle/>
          <a:p>
            <a:r>
              <a:rPr lang="hu-HU" dirty="0" smtClean="0">
                <a:latin typeface="Algerian" panose="04020705040A02060702" pitchFamily="82" charset="0"/>
              </a:rPr>
              <a:t>Balánbánya</a:t>
            </a:r>
            <a:endParaRPr lang="hu-HU" dirty="0">
              <a:latin typeface="Algerian" panose="04020705040A02060702" pitchFamily="82" charset="0"/>
            </a:endParaRP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434199">
            <a:off x="7955691" y="2176418"/>
            <a:ext cx="3840414" cy="33045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9963" y="4025613"/>
            <a:ext cx="1562578" cy="2403966"/>
          </a:xfrm>
          <a:prstGeom prst="rect">
            <a:avLst/>
          </a:prstGeom>
        </p:spPr>
      </p:pic>
      <p:sp>
        <p:nvSpPr>
          <p:cNvPr id="6" name="Téglalap 5"/>
          <p:cNvSpPr/>
          <p:nvPr/>
        </p:nvSpPr>
        <p:spPr>
          <a:xfrm>
            <a:off x="570716" y="1923053"/>
            <a:ext cx="741802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hu-HU" sz="2000" dirty="0" smtClean="0"/>
              <a:t>Hargita megye északkeleti szélén helyezkedik el, a Keleti-Kárpátok központi részén.</a:t>
            </a:r>
          </a:p>
          <a:p>
            <a:pPr algn="just"/>
            <a:endParaRPr lang="hu-HU" sz="2000" dirty="0" smtClean="0"/>
          </a:p>
          <a:p>
            <a:pPr algn="just"/>
            <a:r>
              <a:rPr lang="hu-HU" sz="2000" dirty="0" smtClean="0"/>
              <a:t>A tengerszinttől számítva 760–840 m magasan fekszik. Földtani szempontból altalaja üledékes-kristályos kőzetekből, andezitből, mészkőből és más eróziónak ellenálló kőzetből áll.</a:t>
            </a:r>
            <a:endParaRPr lang="hu-HU" sz="2000" dirty="0"/>
          </a:p>
        </p:txBody>
      </p:sp>
    </p:spTree>
    <p:extLst>
      <p:ext uri="{BB962C8B-B14F-4D97-AF65-F5344CB8AC3E}">
        <p14:creationId xmlns:p14="http://schemas.microsoft.com/office/powerpoint/2010/main" val="3780201074"/>
      </p:ext>
    </p:extLst>
  </p:cSld>
  <p:clrMapOvr>
    <a:masterClrMapping/>
  </p:clrMapOvr>
  <p:transition spd="slow" advClick="0" advTm="18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25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750"/>
                            </p:stCondLst>
                            <p:childTnLst>
                              <p:par>
                                <p:cTn id="19" presetID="6" presetClass="entr" presetSubtype="16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750"/>
                            </p:stCondLst>
                            <p:childTnLst>
                              <p:par>
                                <p:cTn id="23" presetID="6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74892" y="333261"/>
            <a:ext cx="8534400" cy="1507067"/>
          </a:xfrm>
        </p:spPr>
        <p:txBody>
          <a:bodyPr/>
          <a:lstStyle/>
          <a:p>
            <a:r>
              <a:rPr lang="hu-HU" dirty="0" smtClean="0">
                <a:latin typeface="Algerian" panose="04020705040A02060702" pitchFamily="82" charset="0"/>
              </a:rPr>
              <a:t>Maros útja</a:t>
            </a:r>
            <a:endParaRPr lang="hu-HU" dirty="0">
              <a:latin typeface="Algerian" panose="04020705040A02060702" pitchFamily="82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298623" y="1256435"/>
            <a:ext cx="8710669" cy="2302014"/>
          </a:xfrm>
        </p:spPr>
        <p:txBody>
          <a:bodyPr/>
          <a:lstStyle/>
          <a:p>
            <a:pPr marL="0" indent="0" algn="just">
              <a:buNone/>
            </a:pPr>
            <a:r>
              <a:rPr lang="hu-HU" dirty="0" smtClean="0">
                <a:solidFill>
                  <a:schemeClr val="tx1"/>
                </a:solidFill>
              </a:rPr>
              <a:t>Az </a:t>
            </a:r>
            <a:r>
              <a:rPr lang="hu-HU" dirty="0">
                <a:solidFill>
                  <a:schemeClr val="tx1"/>
                </a:solidFill>
              </a:rPr>
              <a:t>óvatos Maros inkább hosszabb utat tett meg, csak hogy kikerülje az akadályokat és megfontoltan </a:t>
            </a:r>
            <a:r>
              <a:rPr lang="hu-HU" dirty="0" smtClean="0">
                <a:solidFill>
                  <a:schemeClr val="tx1"/>
                </a:solidFill>
              </a:rPr>
              <a:t>hömpölygött. A </a:t>
            </a:r>
            <a:r>
              <a:rPr lang="hu-HU" dirty="0">
                <a:solidFill>
                  <a:schemeClr val="tx1"/>
                </a:solidFill>
              </a:rPr>
              <a:t>szelíd </a:t>
            </a:r>
            <a:r>
              <a:rPr lang="hu-HU" dirty="0" smtClean="0">
                <a:solidFill>
                  <a:schemeClr val="tx1"/>
                </a:solidFill>
              </a:rPr>
              <a:t>a </a:t>
            </a:r>
            <a:r>
              <a:rPr lang="hu-HU" dirty="0">
                <a:solidFill>
                  <a:schemeClr val="tx1"/>
                </a:solidFill>
              </a:rPr>
              <a:t>Tiszába, majd azzal együtt a Dunába folyt, mert úgy vélte, a nagy folyók segítik az útján. </a:t>
            </a: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218388">
            <a:off x="6836081" y="3391851"/>
            <a:ext cx="4004517" cy="26696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436033">
            <a:off x="1010870" y="3492349"/>
            <a:ext cx="3817783" cy="25515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284032991"/>
      </p:ext>
    </p:extLst>
  </p:cSld>
  <p:clrMapOvr>
    <a:masterClrMapping/>
  </p:clrMapOvr>
  <p:transition spd="slow" advClick="0" advTm="13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500"/>
                            </p:stCondLst>
                            <p:childTnLst>
                              <p:par>
                                <p:cTn id="14" presetID="6" presetClass="entr" presetSubtype="16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8000"/>
                            </p:stCondLst>
                            <p:childTnLst>
                              <p:par>
                                <p:cTn id="18" presetID="6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96926" y="499227"/>
            <a:ext cx="8534400" cy="1507067"/>
          </a:xfrm>
        </p:spPr>
        <p:txBody>
          <a:bodyPr/>
          <a:lstStyle/>
          <a:p>
            <a:r>
              <a:rPr lang="hu-HU" dirty="0" smtClean="0">
                <a:latin typeface="Algerian" panose="04020705040A02060702" pitchFamily="82" charset="0"/>
              </a:rPr>
              <a:t>Olt útja </a:t>
            </a:r>
            <a:endParaRPr lang="hu-HU" dirty="0">
              <a:latin typeface="Algerian" panose="04020705040A02060702" pitchFamily="82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42688" y="1595921"/>
            <a:ext cx="10624848" cy="2280492"/>
          </a:xfrm>
        </p:spPr>
        <p:txBody>
          <a:bodyPr/>
          <a:lstStyle/>
          <a:p>
            <a:pPr marL="0" indent="0" algn="just">
              <a:buNone/>
            </a:pPr>
            <a:r>
              <a:rPr lang="hu-HU" dirty="0" smtClean="0">
                <a:solidFill>
                  <a:schemeClr val="tx1"/>
                </a:solidFill>
              </a:rPr>
              <a:t>A heves </a:t>
            </a:r>
            <a:r>
              <a:rPr lang="hu-HU" dirty="0" err="1">
                <a:solidFill>
                  <a:schemeClr val="tx1"/>
                </a:solidFill>
              </a:rPr>
              <a:t>Oltnak</a:t>
            </a:r>
            <a:r>
              <a:rPr lang="hu-HU" dirty="0">
                <a:solidFill>
                  <a:schemeClr val="tx1"/>
                </a:solidFill>
              </a:rPr>
              <a:t> semmilyen akadály nem állhatta útját, átvágtatott hegyeken-völgyeken</a:t>
            </a:r>
            <a:r>
              <a:rPr lang="hu-HU" dirty="0" smtClean="0">
                <a:solidFill>
                  <a:schemeClr val="tx1"/>
                </a:solidFill>
              </a:rPr>
              <a:t>.</a:t>
            </a:r>
            <a:r>
              <a:rPr lang="hu-HU" dirty="0">
                <a:solidFill>
                  <a:schemeClr val="tx1"/>
                </a:solidFill>
              </a:rPr>
              <a:t> T</a:t>
            </a:r>
            <a:r>
              <a:rPr lang="hu-HU" dirty="0" smtClean="0">
                <a:solidFill>
                  <a:schemeClr val="tx1"/>
                </a:solidFill>
              </a:rPr>
              <a:t>eljesen </a:t>
            </a:r>
            <a:r>
              <a:rPr lang="hu-HU" dirty="0">
                <a:solidFill>
                  <a:schemeClr val="tx1"/>
                </a:solidFill>
              </a:rPr>
              <a:t>kimerült, mire a Vöröstoronyi-szoroshoz ért, itt hallotta meg nővére hangját</a:t>
            </a:r>
            <a:r>
              <a:rPr lang="hu-HU" dirty="0" smtClean="0">
                <a:solidFill>
                  <a:schemeClr val="tx1"/>
                </a:solidFill>
              </a:rPr>
              <a:t>, </a:t>
            </a:r>
            <a:r>
              <a:rPr lang="hu-HU" dirty="0">
                <a:solidFill>
                  <a:schemeClr val="tx1"/>
                </a:solidFill>
              </a:rPr>
              <a:t>aki arra biztatta, hogy egyesüljön ő is a Dunával. Így </a:t>
            </a:r>
            <a:r>
              <a:rPr lang="hu-HU" dirty="0" smtClean="0">
                <a:solidFill>
                  <a:schemeClr val="tx1"/>
                </a:solidFill>
              </a:rPr>
              <a:t>útjuk </a:t>
            </a:r>
            <a:r>
              <a:rPr lang="hu-HU" dirty="0">
                <a:solidFill>
                  <a:schemeClr val="tx1"/>
                </a:solidFill>
              </a:rPr>
              <a:t>utolsó szakaszát már együtt tették meg, és a </a:t>
            </a:r>
            <a:r>
              <a:rPr lang="hu-HU" dirty="0" smtClean="0">
                <a:solidFill>
                  <a:schemeClr val="tx1"/>
                </a:solidFill>
              </a:rPr>
              <a:t>Fekete-tengernél </a:t>
            </a:r>
            <a:r>
              <a:rPr lang="hu-HU" dirty="0">
                <a:solidFill>
                  <a:schemeClr val="tx1"/>
                </a:solidFill>
              </a:rPr>
              <a:t>megpillanthatták édesapjukat. </a:t>
            </a:r>
          </a:p>
          <a:p>
            <a:pPr marL="0" indent="0">
              <a:buNone/>
            </a:pPr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045090">
            <a:off x="7501181" y="3572154"/>
            <a:ext cx="3289482" cy="2467111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55354">
            <a:off x="1905912" y="3596912"/>
            <a:ext cx="3614794" cy="271109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319052794"/>
      </p:ext>
    </p:extLst>
  </p:cSld>
  <p:clrMapOvr>
    <a:masterClrMapping/>
  </p:clrMapOvr>
  <p:transition spd="slow" advClick="0" advTm="17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500"/>
                            </p:stCondLst>
                            <p:childTnLst>
                              <p:par>
                                <p:cTn id="14" presetID="6" presetClass="entr" presetSubtype="16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8000"/>
                            </p:stCondLst>
                            <p:childTnLst>
                              <p:par>
                                <p:cTn id="18" presetID="6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73195" y="367023"/>
            <a:ext cx="8534400" cy="1507067"/>
          </a:xfrm>
        </p:spPr>
        <p:txBody>
          <a:bodyPr/>
          <a:lstStyle/>
          <a:p>
            <a:r>
              <a:rPr lang="hu-HU" dirty="0" smtClean="0">
                <a:latin typeface="Algerian" panose="04020705040A02060702" pitchFamily="82" charset="0"/>
              </a:rPr>
              <a:t>Fekete-tenger</a:t>
            </a:r>
            <a:endParaRPr lang="hu-HU" dirty="0">
              <a:latin typeface="Algerian" panose="04020705040A02060702" pitchFamily="82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52010" y="1656717"/>
            <a:ext cx="8534400" cy="2112465"/>
          </a:xfrm>
        </p:spPr>
        <p:txBody>
          <a:bodyPr/>
          <a:lstStyle/>
          <a:p>
            <a:pPr marL="0" indent="0" algn="just">
              <a:buNone/>
            </a:pPr>
            <a:r>
              <a:rPr lang="hu-HU" dirty="0">
                <a:solidFill>
                  <a:schemeClr val="tx1"/>
                </a:solidFill>
              </a:rPr>
              <a:t>A </a:t>
            </a:r>
            <a:r>
              <a:rPr lang="hu-HU" b="1" dirty="0">
                <a:solidFill>
                  <a:schemeClr val="tx1"/>
                </a:solidFill>
              </a:rPr>
              <a:t>Fekete-tenger</a:t>
            </a:r>
            <a:r>
              <a:rPr lang="hu-HU" dirty="0">
                <a:solidFill>
                  <a:schemeClr val="tx1"/>
                </a:solidFill>
              </a:rPr>
              <a:t> Délkelet-Európa és </a:t>
            </a:r>
            <a:r>
              <a:rPr lang="hu-HU" dirty="0" smtClean="0">
                <a:solidFill>
                  <a:schemeClr val="tx1"/>
                </a:solidFill>
              </a:rPr>
              <a:t>Kis-Ázsia között </a:t>
            </a:r>
            <a:r>
              <a:rPr lang="hu-HU" dirty="0">
                <a:solidFill>
                  <a:schemeClr val="tx1"/>
                </a:solidFill>
              </a:rPr>
              <a:t>található. A tágabb értelemben vett mediterrán medence részének, a Földközi-tenger beltengerének is </a:t>
            </a:r>
            <a:r>
              <a:rPr lang="hu-HU" dirty="0" smtClean="0">
                <a:solidFill>
                  <a:schemeClr val="tx1"/>
                </a:solidFill>
              </a:rPr>
              <a:t>tekinthető.</a:t>
            </a:r>
            <a:endParaRPr lang="hu-HU" dirty="0">
              <a:solidFill>
                <a:schemeClr val="tx1"/>
              </a:solidFill>
            </a:endParaRP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2672" y="3163784"/>
            <a:ext cx="4073267" cy="2920455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2699" y="3384350"/>
            <a:ext cx="3723702" cy="28643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57693501"/>
      </p:ext>
    </p:extLst>
  </p:cSld>
  <p:clrMapOvr>
    <a:masterClrMapping/>
  </p:clrMapOvr>
  <p:transition spd="slow" advClick="0" advTm="10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500"/>
                            </p:stCondLst>
                            <p:childTnLst>
                              <p:par>
                                <p:cTn id="14" presetID="6" presetClass="entr" presetSubtype="16" fill="hold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250"/>
                            </p:stCondLst>
                            <p:childTnLst>
                              <p:par>
                                <p:cTn id="18" presetID="6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87605" y="322956"/>
            <a:ext cx="8534400" cy="1507067"/>
          </a:xfrm>
        </p:spPr>
        <p:txBody>
          <a:bodyPr/>
          <a:lstStyle/>
          <a:p>
            <a:r>
              <a:rPr lang="hu-HU" dirty="0">
                <a:latin typeface="Algerian" panose="04020705040A02060702" pitchFamily="82" charset="0"/>
              </a:rPr>
              <a:t>Vöröstoronyi-szoros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08791" y="1729648"/>
            <a:ext cx="8534400" cy="2480120"/>
          </a:xfrm>
        </p:spPr>
        <p:txBody>
          <a:bodyPr/>
          <a:lstStyle/>
          <a:p>
            <a:r>
              <a:rPr lang="hu-HU" dirty="0" smtClean="0">
                <a:solidFill>
                  <a:schemeClr val="tx1"/>
                </a:solidFill>
              </a:rPr>
              <a:t>(</a:t>
            </a:r>
            <a:r>
              <a:rPr lang="hu-HU" dirty="0">
                <a:solidFill>
                  <a:schemeClr val="tx1"/>
                </a:solidFill>
              </a:rPr>
              <a:t>románul: </a:t>
            </a:r>
            <a:r>
              <a:rPr lang="hu-HU" i="1" dirty="0" err="1">
                <a:solidFill>
                  <a:schemeClr val="tx1"/>
                </a:solidFill>
              </a:rPr>
              <a:t>Pasul</a:t>
            </a:r>
            <a:r>
              <a:rPr lang="hu-HU" i="1" dirty="0">
                <a:solidFill>
                  <a:schemeClr val="tx1"/>
                </a:solidFill>
              </a:rPr>
              <a:t> </a:t>
            </a:r>
            <a:r>
              <a:rPr lang="hu-HU" i="1" dirty="0" err="1">
                <a:solidFill>
                  <a:schemeClr val="tx1"/>
                </a:solidFill>
              </a:rPr>
              <a:t>Turnu</a:t>
            </a:r>
            <a:r>
              <a:rPr lang="hu-HU" i="1" dirty="0">
                <a:solidFill>
                  <a:schemeClr val="tx1"/>
                </a:solidFill>
              </a:rPr>
              <a:t> </a:t>
            </a:r>
            <a:r>
              <a:rPr lang="hu-HU" i="1" dirty="0" err="1">
                <a:solidFill>
                  <a:schemeClr val="tx1"/>
                </a:solidFill>
              </a:rPr>
              <a:t>Roșu</a:t>
            </a:r>
            <a:r>
              <a:rPr lang="hu-HU" dirty="0" smtClean="0">
                <a:solidFill>
                  <a:schemeClr val="tx1"/>
                </a:solidFill>
              </a:rPr>
              <a:t>,</a:t>
            </a:r>
          </a:p>
          <a:p>
            <a:r>
              <a:rPr lang="hu-HU" dirty="0" smtClean="0">
                <a:solidFill>
                  <a:schemeClr val="tx1"/>
                </a:solidFill>
              </a:rPr>
              <a:t>A Déli-Kárpátok </a:t>
            </a:r>
            <a:r>
              <a:rPr lang="hu-HU" dirty="0">
                <a:solidFill>
                  <a:schemeClr val="tx1"/>
                </a:solidFill>
              </a:rPr>
              <a:t>hegyszorosa </a:t>
            </a:r>
            <a:r>
              <a:rPr lang="hu-HU" dirty="0" smtClean="0">
                <a:solidFill>
                  <a:schemeClr val="tx1"/>
                </a:solidFill>
              </a:rPr>
              <a:t>Romániában.</a:t>
            </a:r>
          </a:p>
          <a:p>
            <a:r>
              <a:rPr lang="hu-HU" dirty="0" smtClean="0">
                <a:solidFill>
                  <a:schemeClr val="tx1"/>
                </a:solidFill>
              </a:rPr>
              <a:t> </a:t>
            </a:r>
            <a:r>
              <a:rPr lang="hu-HU" dirty="0">
                <a:solidFill>
                  <a:schemeClr val="tx1"/>
                </a:solidFill>
              </a:rPr>
              <a:t>Az Olt folyó fut benne Erdélyből dél felé, Havasalföld irányába.</a:t>
            </a:r>
            <a:endParaRPr lang="hu-HU" b="1" dirty="0" smtClean="0">
              <a:solidFill>
                <a:schemeClr val="tx1"/>
              </a:solidFill>
            </a:endParaRPr>
          </a:p>
          <a:p>
            <a:endParaRPr lang="hu-HU" dirty="0">
              <a:solidFill>
                <a:schemeClr val="tx1"/>
              </a:solidFill>
            </a:endParaRP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168736">
            <a:off x="7921330" y="3718083"/>
            <a:ext cx="3287434" cy="24721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3414">
            <a:off x="1806242" y="3758792"/>
            <a:ext cx="3668616" cy="27514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32148699"/>
      </p:ext>
    </p:extLst>
  </p:cSld>
  <p:clrMapOvr>
    <a:masterClrMapping/>
  </p:clrMapOvr>
  <p:transition spd="slow" advClick="0" advTm="14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5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75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8000"/>
                            </p:stCondLst>
                            <p:childTnLst>
                              <p:par>
                                <p:cTn id="24" presetID="6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1500"/>
                            </p:stCondLst>
                            <p:childTnLst>
                              <p:par>
                                <p:cTn id="28" presetID="6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905918" y="510242"/>
            <a:ext cx="8141465" cy="2177873"/>
          </a:xfrm>
        </p:spPr>
        <p:txBody>
          <a:bodyPr>
            <a:normAutofit/>
          </a:bodyPr>
          <a:lstStyle/>
          <a:p>
            <a:r>
              <a:rPr lang="hu-HU" sz="4800" b="1" cap="none" spc="50" dirty="0" smtClean="0">
                <a:ln w="0">
                  <a:solidFill>
                    <a:schemeClr val="tx1"/>
                  </a:solidFill>
                </a:ln>
                <a:solidFill>
                  <a:schemeClr val="bg2">
                    <a:lumMod val="75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lgerian" panose="04020705040A02060702" pitchFamily="82" charset="0"/>
              </a:rPr>
              <a:t>Köszönöm a figyelmet!</a:t>
            </a:r>
            <a:endParaRPr lang="hu-HU" sz="4800" b="1" cap="none" spc="50" dirty="0">
              <a:ln w="0">
                <a:solidFill>
                  <a:schemeClr val="tx1"/>
                </a:solidFill>
              </a:ln>
              <a:solidFill>
                <a:schemeClr val="bg2">
                  <a:lumMod val="75000"/>
                </a:schemeClr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  <a:latin typeface="Algerian" panose="04020705040A02060702" pitchFamily="82" charset="0"/>
            </a:endParaRP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1430" y="3152867"/>
            <a:ext cx="3320550" cy="249041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5" name="Szövegdoboz 4"/>
          <p:cNvSpPr txBox="1"/>
          <p:nvPr/>
        </p:nvSpPr>
        <p:spPr>
          <a:xfrm>
            <a:off x="7171980" y="5871990"/>
            <a:ext cx="48474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dirty="0" smtClean="0">
                <a:latin typeface="Aharoni" panose="02010803020104030203" pitchFamily="2" charset="-79"/>
                <a:cs typeface="Aharoni" panose="02010803020104030203" pitchFamily="2" charset="-79"/>
              </a:rPr>
              <a:t>Készítette: Juhász Katalin Szimonetta</a:t>
            </a:r>
            <a:endParaRPr lang="hu-HU" sz="20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6690" y="2493834"/>
            <a:ext cx="2609307" cy="1956980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266472">
            <a:off x="857591" y="2328558"/>
            <a:ext cx="2491768" cy="2491768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215193468"/>
      </p:ext>
    </p:extLst>
  </p:cSld>
  <p:clrMapOvr>
    <a:masterClrMapping/>
  </p:clrMapOvr>
  <p:transition spd="slow" advClick="0" advTm="10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50"/>
                            </p:stCondLst>
                            <p:childTnLst>
                              <p:par>
                                <p:cTn id="12" presetID="6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500"/>
                            </p:stCondLst>
                            <p:childTnLst>
                              <p:par>
                                <p:cTn id="16" presetID="6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75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500"/>
                            </p:stCondLst>
                            <p:childTnLst>
                              <p:par>
                                <p:cTn id="25" presetID="3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theme/theme1.xml><?xml version="1.0" encoding="utf-8"?>
<a:theme xmlns:a="http://schemas.openxmlformats.org/drawingml/2006/main" name="Szelet">
  <a:themeElements>
    <a:clrScheme name="Szelet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zelet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zelet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95</TotalTime>
  <Words>294</Words>
  <Application>Microsoft Office PowerPoint</Application>
  <PresentationFormat>Szélesvásznú</PresentationFormat>
  <Paragraphs>23</Paragraphs>
  <Slides>9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5</vt:i4>
      </vt:variant>
      <vt:variant>
        <vt:lpstr>Téma</vt:lpstr>
      </vt:variant>
      <vt:variant>
        <vt:i4>1</vt:i4>
      </vt:variant>
      <vt:variant>
        <vt:lpstr>Diacímek</vt:lpstr>
      </vt:variant>
      <vt:variant>
        <vt:i4>9</vt:i4>
      </vt:variant>
    </vt:vector>
  </HeadingPairs>
  <TitlesOfParts>
    <vt:vector size="15" baseType="lpstr">
      <vt:lpstr>Aharoni</vt:lpstr>
      <vt:lpstr>Algerian</vt:lpstr>
      <vt:lpstr>Arial Black</vt:lpstr>
      <vt:lpstr>Century Gothic</vt:lpstr>
      <vt:lpstr>Wingdings 3</vt:lpstr>
      <vt:lpstr>Szelet</vt:lpstr>
      <vt:lpstr>Maros és Olt legendája  (a KÉT TÜNDÉRTESTVÉR)</vt:lpstr>
      <vt:lpstr>Maros és Olt</vt:lpstr>
      <vt:lpstr>Legenda</vt:lpstr>
      <vt:lpstr>Balánbánya</vt:lpstr>
      <vt:lpstr>Maros útja</vt:lpstr>
      <vt:lpstr>Olt útja </vt:lpstr>
      <vt:lpstr>Fekete-tenger</vt:lpstr>
      <vt:lpstr>Vöröstoronyi-szoros</vt:lpstr>
      <vt:lpstr>Köszönöm a figyelmet!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Maros és Olt legendája</dc:title>
  <dc:creator>Tanuló 01</dc:creator>
  <cp:lastModifiedBy>Tanuló 01</cp:lastModifiedBy>
  <cp:revision>20</cp:revision>
  <dcterms:created xsi:type="dcterms:W3CDTF">2016-04-29T08:15:13Z</dcterms:created>
  <dcterms:modified xsi:type="dcterms:W3CDTF">2016-05-19T11:00:14Z</dcterms:modified>
</cp:coreProperties>
</file>