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1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15" autoAdjust="0"/>
    <p:restoredTop sz="94660"/>
  </p:normalViewPr>
  <p:slideViewPr>
    <p:cSldViewPr snapToGrid="0">
      <p:cViewPr varScale="1">
        <p:scale>
          <a:sx n="69" d="100"/>
          <a:sy n="69" d="100"/>
        </p:scale>
        <p:origin x="84" y="5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041AF-73FB-4A5B-B162-FFD4D57202D3}" type="datetimeFigureOut">
              <a:rPr lang="hu-HU" smtClean="0"/>
              <a:t>2016.05.19.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87DA0-D539-4550-BAD8-6B76E5A72CB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407698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041AF-73FB-4A5B-B162-FFD4D57202D3}" type="datetimeFigureOut">
              <a:rPr lang="hu-HU" smtClean="0"/>
              <a:t>2016.05.19.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87DA0-D539-4550-BAD8-6B76E5A72CB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235605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041AF-73FB-4A5B-B162-FFD4D57202D3}" type="datetimeFigureOut">
              <a:rPr lang="hu-HU" smtClean="0"/>
              <a:t>2016.05.19.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87DA0-D539-4550-BAD8-6B76E5A72CB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251328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041AF-73FB-4A5B-B162-FFD4D57202D3}" type="datetimeFigureOut">
              <a:rPr lang="hu-HU" smtClean="0"/>
              <a:t>2016.05.19.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87DA0-D539-4550-BAD8-6B76E5A72CB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444238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041AF-73FB-4A5B-B162-FFD4D57202D3}" type="datetimeFigureOut">
              <a:rPr lang="hu-HU" smtClean="0"/>
              <a:t>2016.05.19.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87DA0-D539-4550-BAD8-6B76E5A72CB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185565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041AF-73FB-4A5B-B162-FFD4D57202D3}" type="datetimeFigureOut">
              <a:rPr lang="hu-HU" smtClean="0"/>
              <a:t>2016.05.19.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87DA0-D539-4550-BAD8-6B76E5A72CB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678457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041AF-73FB-4A5B-B162-FFD4D57202D3}" type="datetimeFigureOut">
              <a:rPr lang="hu-HU" smtClean="0"/>
              <a:t>2016.05.19.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87DA0-D539-4550-BAD8-6B76E5A72CB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337703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041AF-73FB-4A5B-B162-FFD4D57202D3}" type="datetimeFigureOut">
              <a:rPr lang="hu-HU" smtClean="0"/>
              <a:t>2016.05.19.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87DA0-D539-4550-BAD8-6B76E5A72CB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038775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041AF-73FB-4A5B-B162-FFD4D57202D3}" type="datetimeFigureOut">
              <a:rPr lang="hu-HU" smtClean="0"/>
              <a:t>2016.05.19.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87DA0-D539-4550-BAD8-6B76E5A72CB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796224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041AF-73FB-4A5B-B162-FFD4D57202D3}" type="datetimeFigureOut">
              <a:rPr lang="hu-HU" smtClean="0"/>
              <a:t>2016.05.19.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87DA0-D539-4550-BAD8-6B76E5A72CB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653500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041AF-73FB-4A5B-B162-FFD4D57202D3}" type="datetimeFigureOut">
              <a:rPr lang="hu-HU" smtClean="0"/>
              <a:t>2016.05.19.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87DA0-D539-4550-BAD8-6B76E5A72CB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118525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5041AF-73FB-4A5B-B162-FFD4D57202D3}" type="datetimeFigureOut">
              <a:rPr lang="hu-HU" smtClean="0"/>
              <a:t>2016.05.19.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B87DA0-D539-4550-BAD8-6B76E5A72CB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233467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2" r:id="rId1"/>
    <p:sldLayoutId id="2147483793" r:id="rId2"/>
    <p:sldLayoutId id="2147483794" r:id="rId3"/>
    <p:sldLayoutId id="2147483795" r:id="rId4"/>
    <p:sldLayoutId id="2147483796" r:id="rId5"/>
    <p:sldLayoutId id="2147483797" r:id="rId6"/>
    <p:sldLayoutId id="2147483798" r:id="rId7"/>
    <p:sldLayoutId id="2147483799" r:id="rId8"/>
    <p:sldLayoutId id="2147483800" r:id="rId9"/>
    <p:sldLayoutId id="2147483801" r:id="rId10"/>
    <p:sldLayoutId id="214748380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lum bright="-5000"/>
          </a:blip>
          <a:stretch>
            <a:fillRect/>
          </a:stretch>
        </p:blipFill>
        <p:spPr>
          <a:xfrm>
            <a:off x="0" y="-545978"/>
            <a:ext cx="12177657" cy="78317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2517289" y="591671"/>
            <a:ext cx="9481073" cy="2485016"/>
          </a:xfrm>
        </p:spPr>
        <p:txBody>
          <a:bodyPr>
            <a:normAutofit/>
          </a:bodyPr>
          <a:lstStyle/>
          <a:p>
            <a:r>
              <a:rPr lang="hu-HU" sz="6700" dirty="0" err="1" smtClean="0">
                <a:latin typeface="Berlin Sans FB" panose="020E0602020502020306" pitchFamily="34" charset="0"/>
              </a:rPr>
              <a:t>Szováta</a:t>
            </a:r>
            <a:r>
              <a:rPr lang="hu-HU" dirty="0"/>
              <a:t> </a:t>
            </a:r>
            <a:br>
              <a:rPr lang="hu-HU" dirty="0"/>
            </a:br>
            <a:endParaRPr lang="hu-HU" dirty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9283848" y="3369887"/>
            <a:ext cx="2524461" cy="571929"/>
          </a:xfrm>
        </p:spPr>
        <p:txBody>
          <a:bodyPr>
            <a:normAutofit lnSpcReduction="10000"/>
          </a:bodyPr>
          <a:lstStyle/>
          <a:p>
            <a:r>
              <a:rPr lang="hu-HU" sz="3600" dirty="0" smtClean="0"/>
              <a:t>HAT-15-05.</a:t>
            </a:r>
            <a:endParaRPr lang="hu-HU" sz="3600" dirty="0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0349" y="3679166"/>
            <a:ext cx="3598013" cy="28221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14448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14169" y="0"/>
            <a:ext cx="19048860" cy="724592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Átellenes sarkain kerekített téglalap 4"/>
          <p:cNvSpPr/>
          <p:nvPr/>
        </p:nvSpPr>
        <p:spPr>
          <a:xfrm>
            <a:off x="2412567" y="4756186"/>
            <a:ext cx="7917628" cy="1976962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69531" y="0"/>
            <a:ext cx="10364451" cy="1596177"/>
          </a:xfrm>
        </p:spPr>
        <p:txBody>
          <a:bodyPr>
            <a:normAutofit/>
          </a:bodyPr>
          <a:lstStyle/>
          <a:p>
            <a:pPr algn="ctr"/>
            <a:r>
              <a:rPr lang="hu-HU" sz="6000" dirty="0" smtClean="0"/>
              <a:t>Fekvése</a:t>
            </a:r>
            <a:endParaRPr lang="hu-HU" sz="6000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2453235" y="4756186"/>
            <a:ext cx="7836292" cy="3953924"/>
          </a:xfrm>
        </p:spPr>
        <p:txBody>
          <a:bodyPr>
            <a:normAutofit/>
          </a:bodyPr>
          <a:lstStyle/>
          <a:p>
            <a:pPr algn="just"/>
            <a:r>
              <a:rPr lang="hu-HU" sz="2800" b="1" dirty="0" smtClean="0">
                <a:latin typeface="Arial Narrow" panose="020B0606020202030204" pitchFamily="34" charset="0"/>
              </a:rPr>
              <a:t>Marosvásárhelytől 60 km-re keletre, a Mezőhavas délnyugati előterében, a </a:t>
            </a:r>
            <a:r>
              <a:rPr lang="hu-HU" sz="2800" b="1" dirty="0" err="1" smtClean="0">
                <a:latin typeface="Arial Narrow" panose="020B0606020202030204" pitchFamily="34" charset="0"/>
              </a:rPr>
              <a:t>Szovátai-medencében</a:t>
            </a:r>
            <a:r>
              <a:rPr lang="hu-HU" sz="2800" b="1" dirty="0" smtClean="0">
                <a:latin typeface="Arial Narrow" panose="020B0606020202030204" pitchFamily="34" charset="0"/>
              </a:rPr>
              <a:t> fekszik. A Kis-Küküllőbe siető Juhod, Sebes, </a:t>
            </a:r>
            <a:r>
              <a:rPr lang="hu-HU" sz="2800" b="1" dirty="0" err="1" smtClean="0">
                <a:latin typeface="Arial Narrow" panose="020B0606020202030204" pitchFamily="34" charset="0"/>
              </a:rPr>
              <a:t>Szováta</a:t>
            </a:r>
            <a:r>
              <a:rPr lang="hu-HU" sz="2800" b="1" dirty="0" smtClean="0">
                <a:latin typeface="Arial Narrow" panose="020B0606020202030204" pitchFamily="34" charset="0"/>
              </a:rPr>
              <a:t> és Szakadát patakok hordalékkúpjaira épült. 1955 óta város.</a:t>
            </a:r>
            <a:endParaRPr lang="hu-HU" sz="2800" b="1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99352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hu-HU" dirty="0"/>
              <a:t>Története</a:t>
            </a:r>
            <a:br>
              <a:rPr lang="hu-HU" dirty="0"/>
            </a:br>
            <a:r>
              <a:rPr lang="hu-HU" dirty="0"/>
              <a:t/>
            </a:r>
            <a:br>
              <a:rPr lang="hu-HU" dirty="0"/>
            </a:b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42155" y="1104862"/>
            <a:ext cx="6781800" cy="5672455"/>
          </a:xfrm>
        </p:spPr>
        <p:txBody>
          <a:bodyPr>
            <a:normAutofit/>
          </a:bodyPr>
          <a:lstStyle/>
          <a:p>
            <a:pPr algn="just"/>
            <a:r>
              <a:rPr lang="hu-HU" sz="3200" dirty="0"/>
              <a:t>A környéken már a rómaiak is bányásztak sót, majd a középkorban is folytatódott a kitermelés. A régi mélyedéseket idővel csapadék és folyóvíz töltötte ki, így keletkeztek az első sóstavak. Első lakói 1578-ban </a:t>
            </a:r>
            <a:r>
              <a:rPr lang="hu-HU" sz="3200" dirty="0" err="1"/>
              <a:t>sótermelésre</a:t>
            </a:r>
            <a:r>
              <a:rPr lang="hu-HU" sz="3200" dirty="0"/>
              <a:t> idetelepített elszegényedett szabad székely családok voltak, </a:t>
            </a:r>
            <a:r>
              <a:rPr lang="hu-HU" sz="3200" dirty="0" smtClean="0"/>
              <a:t>akiket 1581-ben </a:t>
            </a:r>
            <a:r>
              <a:rPr lang="hu-HU" sz="3200" dirty="0"/>
              <a:t>ugyan elűztek, de rövidesen visszatelepültek. </a:t>
            </a: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047" y="218536"/>
            <a:ext cx="4193925" cy="6558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9810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956534" y="145059"/>
            <a:ext cx="10515600" cy="1325563"/>
          </a:xfrm>
        </p:spPr>
        <p:txBody>
          <a:bodyPr/>
          <a:lstStyle/>
          <a:p>
            <a:pPr algn="ctr"/>
            <a:r>
              <a:rPr lang="hu-HU" dirty="0" smtClean="0"/>
              <a:t>Lakosok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766099" y="1470622"/>
            <a:ext cx="6125584" cy="4351338"/>
          </a:xfrm>
        </p:spPr>
        <p:txBody>
          <a:bodyPr>
            <a:normAutofit lnSpcReduction="10000"/>
          </a:bodyPr>
          <a:lstStyle/>
          <a:p>
            <a:pPr algn="just"/>
            <a:r>
              <a:rPr lang="hu-HU" dirty="0"/>
              <a:t> 1850-ben 1123 lakosából, 1036 magyar, 68 román, 18 roma volt. 1910-ben 2826 lakosából, 2763 magyar, 28 német, 11 </a:t>
            </a:r>
            <a:r>
              <a:rPr lang="hu-HU" dirty="0" smtClean="0"/>
              <a:t>román volt</a:t>
            </a:r>
            <a:r>
              <a:rPr lang="hu-HU" dirty="0"/>
              <a:t>. A trianoni békeszerződésig </a:t>
            </a:r>
            <a:r>
              <a:rPr lang="hu-HU" dirty="0" smtClean="0"/>
              <a:t>Maros-Torda </a:t>
            </a:r>
            <a:r>
              <a:rPr lang="hu-HU" dirty="0"/>
              <a:t>vármegye </a:t>
            </a:r>
            <a:r>
              <a:rPr lang="hu-HU" dirty="0" err="1"/>
              <a:t>Nyárádszeredai</a:t>
            </a:r>
            <a:r>
              <a:rPr lang="hu-HU" dirty="0"/>
              <a:t> járásához tartozott. 1992-ben 8935 lakosából 7943 magyar, 891 román, 39 cigány, 10 német, közülük 4527 római katolikus, 2979 református, 872 ortodox. Középiskolája, kórháza, egészségügyi intézményei vannak.</a:t>
            </a: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15615"/>
            <a:ext cx="5056807" cy="2936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551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ép 6"/>
          <p:cNvPicPr>
            <a:picLocks noChangeAspect="1"/>
          </p:cNvPicPr>
          <p:nvPr/>
        </p:nvPicPr>
        <p:blipFill>
          <a:blip r:embed="rId2">
            <a:lum bright="-10000"/>
          </a:blip>
          <a:stretch>
            <a:fillRect/>
          </a:stretch>
        </p:blipFill>
        <p:spPr>
          <a:xfrm>
            <a:off x="0" y="0"/>
            <a:ext cx="12267752" cy="8178501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0" y="14069"/>
            <a:ext cx="10515600" cy="1325563"/>
          </a:xfrm>
        </p:spPr>
        <p:txBody>
          <a:bodyPr/>
          <a:lstStyle/>
          <a:p>
            <a:pPr algn="ctr"/>
            <a:r>
              <a:rPr lang="hu-HU" b="1" u="sng" dirty="0">
                <a:solidFill>
                  <a:schemeClr val="bg1">
                    <a:lumMod val="95000"/>
                  </a:schemeClr>
                </a:solidFill>
              </a:rPr>
              <a:t>Látnivalók</a:t>
            </a:r>
            <a:r>
              <a:rPr lang="hu-HU" dirty="0"/>
              <a:t/>
            </a:r>
            <a:br>
              <a:rPr lang="hu-HU" dirty="0"/>
            </a:b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0" y="1482718"/>
            <a:ext cx="11934713" cy="1799702"/>
          </a:xfrm>
        </p:spPr>
        <p:txBody>
          <a:bodyPr>
            <a:normAutofit fontScale="92500"/>
          </a:bodyPr>
          <a:lstStyle/>
          <a:p>
            <a:pPr algn="just"/>
            <a:r>
              <a:rPr lang="hu-HU" b="1" dirty="0">
                <a:solidFill>
                  <a:schemeClr val="bg1">
                    <a:lumMod val="85000"/>
                  </a:schemeClr>
                </a:solidFill>
              </a:rPr>
              <a:t>A város sóstavairól és </a:t>
            </a:r>
            <a:r>
              <a:rPr lang="hu-HU" b="1" dirty="0" err="1">
                <a:solidFill>
                  <a:schemeClr val="bg1">
                    <a:lumMod val="85000"/>
                  </a:schemeClr>
                </a:solidFill>
              </a:rPr>
              <a:t>sószikláiról</a:t>
            </a:r>
            <a:r>
              <a:rPr lang="hu-HU" b="1" dirty="0">
                <a:solidFill>
                  <a:schemeClr val="bg1">
                    <a:lumMod val="85000"/>
                  </a:schemeClr>
                </a:solidFill>
              </a:rPr>
              <a:t> nevezetes. Legnagyobb tava a Medve-tó. A Medve-tó nevét kiterített medvebőrhöz hasonló alakjáról kapta és 1875 körül alakult ki. Benne 66 000 tonnára becsült oldott sómennyiség van, a felszíntől lefelé hőmérséklete növekszik, melyet a nap melege és a lejjebb koncentrálódó só okoz.</a:t>
            </a:r>
          </a:p>
        </p:txBody>
      </p:sp>
      <p:sp>
        <p:nvSpPr>
          <p:cNvPr id="5" name="Szövegdoboz 4"/>
          <p:cNvSpPr txBox="1"/>
          <p:nvPr/>
        </p:nvSpPr>
        <p:spPr>
          <a:xfrm>
            <a:off x="838200" y="4848691"/>
            <a:ext cx="1117092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u-HU" sz="2800" b="1" dirty="0">
                <a:solidFill>
                  <a:schemeClr val="bg1">
                    <a:lumMod val="95000"/>
                  </a:schemeClr>
                </a:solidFill>
              </a:rPr>
              <a:t>A tó melletti római katolikus kápolna 1934-ben, a görög katolikus kápolna 1932-ben épült. Ortodox temploma 1929-ből való.</a:t>
            </a:r>
          </a:p>
          <a:p>
            <a:pPr algn="just"/>
            <a:r>
              <a:rPr lang="hu-HU" sz="2800" b="1" dirty="0">
                <a:solidFill>
                  <a:schemeClr val="bg1">
                    <a:lumMod val="95000"/>
                  </a:schemeClr>
                </a:solidFill>
              </a:rPr>
              <a:t>A város római katolikus temploma 1878-ban, a református templom 1938-ban, az ortodox templom 1991-ben épült</a:t>
            </a:r>
            <a:r>
              <a:rPr lang="hu-HU" sz="2800" dirty="0">
                <a:solidFill>
                  <a:schemeClr val="bg1">
                    <a:lumMod val="95000"/>
                  </a:schemeClr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768146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78685" y="-258183"/>
            <a:ext cx="14153275" cy="9428191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031839" y="-311971"/>
            <a:ext cx="10515600" cy="1325563"/>
          </a:xfrm>
        </p:spPr>
        <p:txBody>
          <a:bodyPr>
            <a:normAutofit/>
          </a:bodyPr>
          <a:lstStyle/>
          <a:p>
            <a:pPr algn="ctr"/>
            <a:endParaRPr lang="hu-HU" sz="5400" b="1" u="sng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8318351" y="6264110"/>
            <a:ext cx="3873649" cy="674572"/>
          </a:xfrm>
        </p:spPr>
        <p:txBody>
          <a:bodyPr/>
          <a:lstStyle/>
          <a:p>
            <a:r>
              <a:rPr lang="hu-HU" dirty="0" smtClean="0"/>
              <a:t>Készítette: </a:t>
            </a:r>
            <a:r>
              <a:rPr lang="hu-HU" dirty="0" err="1" smtClean="0"/>
              <a:t>Ollári</a:t>
            </a:r>
            <a:r>
              <a:rPr lang="hu-HU" dirty="0" smtClean="0"/>
              <a:t> Ádám</a:t>
            </a:r>
            <a:endParaRPr lang="hu-HU" dirty="0"/>
          </a:p>
        </p:txBody>
      </p:sp>
      <p:sp>
        <p:nvSpPr>
          <p:cNvPr id="5" name="Téglalap 4"/>
          <p:cNvSpPr/>
          <p:nvPr/>
        </p:nvSpPr>
        <p:spPr>
          <a:xfrm>
            <a:off x="2929039" y="905625"/>
            <a:ext cx="672120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u-HU" sz="5400" b="1" u="sng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Köszönöm a figyelmet!</a:t>
            </a:r>
            <a:endParaRPr lang="hu-HU" sz="54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3242" y="3733804"/>
            <a:ext cx="3274399" cy="24557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159113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101</TotalTime>
  <Words>64</Words>
  <Application>Microsoft Office PowerPoint</Application>
  <PresentationFormat>Szélesvásznú</PresentationFormat>
  <Paragraphs>14</Paragraphs>
  <Slides>6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5</vt:i4>
      </vt:variant>
      <vt:variant>
        <vt:lpstr>Téma</vt:lpstr>
      </vt:variant>
      <vt:variant>
        <vt:i4>1</vt:i4>
      </vt:variant>
      <vt:variant>
        <vt:lpstr>Diacímek</vt:lpstr>
      </vt:variant>
      <vt:variant>
        <vt:i4>6</vt:i4>
      </vt:variant>
    </vt:vector>
  </HeadingPairs>
  <TitlesOfParts>
    <vt:vector size="12" baseType="lpstr">
      <vt:lpstr>Arial</vt:lpstr>
      <vt:lpstr>Arial Narrow</vt:lpstr>
      <vt:lpstr>Berlin Sans FB</vt:lpstr>
      <vt:lpstr>Calibri</vt:lpstr>
      <vt:lpstr>Calibri Light</vt:lpstr>
      <vt:lpstr>Office-téma</vt:lpstr>
      <vt:lpstr>Szováta  </vt:lpstr>
      <vt:lpstr>Fekvése</vt:lpstr>
      <vt:lpstr>Története  </vt:lpstr>
      <vt:lpstr>Lakosok</vt:lpstr>
      <vt:lpstr>Látnivalók </vt:lpstr>
      <vt:lpstr>PowerPoint bemutató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Szováta</dc:title>
  <dc:creator>Tanuló 03</dc:creator>
  <cp:lastModifiedBy>Tanuló 03</cp:lastModifiedBy>
  <cp:revision>14</cp:revision>
  <dcterms:created xsi:type="dcterms:W3CDTF">2016-04-29T08:17:33Z</dcterms:created>
  <dcterms:modified xsi:type="dcterms:W3CDTF">2016-05-19T11:19:27Z</dcterms:modified>
</cp:coreProperties>
</file>